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95"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Lst>
  <p:sldSz cx="12192000" cy="6858000"/>
  <p:notesSz cx="6858000" cy="9144000"/>
  <p:embeddedFontLst>
    <p:embeddedFont>
      <p:font typeface="Meiryo" panose="020B0604030504040204" pitchFamily="34" charset="-128"/>
      <p:regular r:id="rId33"/>
      <p:bold r:id="rId34"/>
      <p:italic r:id="rId35"/>
      <p:boldItalic r:id="rId36"/>
    </p:embeddedFont>
    <p:embeddedFont>
      <p:font typeface="Open Sans Light" panose="020B0306030504020204" pitchFamily="34" charset="0"/>
      <p:regular r:id="rId37"/>
      <p:bold r:id="rId38"/>
      <p:italic r:id="rId39"/>
      <p:boldItalic r:id="rId40"/>
    </p:embeddedFont>
    <p:embeddedFont>
      <p:font typeface="Play"/>
      <p:regular r:id="rId41"/>
      <p:bold r:id="rId42"/>
    </p:embeddedFont>
    <p:embeddedFont>
      <p:font typeface="Roboto" panose="02000000000000000000"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7" roundtripDataSignature="AMtx7mj5S0VuRHH7boaZ3/1NdcFsskgWL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 name="Google Shape;12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3" name="Google Shape;243;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278" name="Google Shape;278;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 name="Google Shape;13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0" name="Google Shape;340;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2" name="Google Shape;372;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1" name="Google Shape;381;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1" name="Google Shape;39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7" name="Google Shape;397;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9" name="Google Shape;409;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3" name="Google Shape;14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6" name="Google Shape;16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p:cSld name="1_Title">
    <p:spTree>
      <p:nvGrpSpPr>
        <p:cNvPr id="1" name="Shape 15"/>
        <p:cNvGrpSpPr/>
        <p:nvPr/>
      </p:nvGrpSpPr>
      <p:grpSpPr>
        <a:xfrm>
          <a:off x="0" y="0"/>
          <a:ext cx="0" cy="0"/>
          <a:chOff x="0" y="0"/>
          <a:chExt cx="0" cy="0"/>
        </a:xfrm>
      </p:grpSpPr>
      <p:sp>
        <p:nvSpPr>
          <p:cNvPr id="16" name="Google Shape;16;p47"/>
          <p:cNvSpPr txBox="1">
            <a:spLocks noGrp="1"/>
          </p:cNvSpPr>
          <p:nvPr>
            <p:ph type="dt" idx="10"/>
          </p:nvPr>
        </p:nvSpPr>
        <p:spPr>
          <a:xfrm>
            <a:off x="7337102" y="6398878"/>
            <a:ext cx="4193908" cy="365125"/>
          </a:xfrm>
          <a:prstGeom prst="rect">
            <a:avLst/>
          </a:prstGeom>
          <a:noFill/>
          <a:ln>
            <a:noFill/>
          </a:ln>
        </p:spPr>
        <p:txBody>
          <a:bodyPr spcFirstLastPara="1" wrap="square" lIns="91425" tIns="45700" rIns="91425" bIns="45700" anchor="ctr" anchorCtr="0">
            <a:normAutofit/>
          </a:bodyPr>
          <a:lstStyle>
            <a:lvl1pPr lvl="0" algn="r">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17" name="Google Shape;17;p47"/>
          <p:cNvSpPr txBox="1">
            <a:spLocks noGrp="1"/>
          </p:cNvSpPr>
          <p:nvPr>
            <p:ph type="ftr" idx="11"/>
          </p:nvPr>
        </p:nvSpPr>
        <p:spPr>
          <a:xfrm>
            <a:off x="154429" y="6398878"/>
            <a:ext cx="4497315" cy="365125"/>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18" name="Google Shape;18;p47"/>
          <p:cNvSpPr txBox="1">
            <a:spLocks noGrp="1"/>
          </p:cNvSpPr>
          <p:nvPr>
            <p:ph type="sldNum" idx="12"/>
          </p:nvPr>
        </p:nvSpPr>
        <p:spPr>
          <a:xfrm>
            <a:off x="11602477" y="6398878"/>
            <a:ext cx="470887" cy="365125"/>
          </a:xfrm>
          <a:prstGeom prst="rect">
            <a:avLst/>
          </a:prstGeom>
          <a:noFill/>
          <a:ln>
            <a:noFill/>
          </a:ln>
        </p:spPr>
        <p:txBody>
          <a:bodyPr spcFirstLastPara="1" wrap="square" lIns="91425" tIns="45700" rIns="91425" bIns="45700" anchor="ctr" anchorCtr="0">
            <a:normAutofit/>
          </a:bodyPr>
          <a:lstStyle>
            <a:lvl1pPr marL="0" marR="0" lvl="0"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9" name="Google Shape;19;p47"/>
          <p:cNvSpPr/>
          <p:nvPr/>
        </p:nvSpPr>
        <p:spPr>
          <a:xfrm rot="10800000">
            <a:off x="-33556" y="-3643"/>
            <a:ext cx="4613230" cy="6861641"/>
          </a:xfrm>
          <a:custGeom>
            <a:avLst/>
            <a:gdLst/>
            <a:ahLst/>
            <a:cxnLst/>
            <a:rect l="l" t="t" r="r" b="b"/>
            <a:pathLst>
              <a:path w="4613230" h="6861641" extrusionOk="0">
                <a:moveTo>
                  <a:pt x="4613230" y="6861641"/>
                </a:moveTo>
                <a:lnTo>
                  <a:pt x="0" y="6861641"/>
                </a:lnTo>
                <a:lnTo>
                  <a:pt x="1788950" y="0"/>
                </a:lnTo>
                <a:lnTo>
                  <a:pt x="4613230" y="0"/>
                </a:lnTo>
                <a:lnTo>
                  <a:pt x="4613230" y="6861641"/>
                </a:ln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20" name="Google Shape;20;p47"/>
          <p:cNvSpPr/>
          <p:nvPr/>
        </p:nvSpPr>
        <p:spPr>
          <a:xfrm rot="10800000">
            <a:off x="-33556" y="-14280"/>
            <a:ext cx="4615080" cy="10637"/>
          </a:xfrm>
          <a:custGeom>
            <a:avLst/>
            <a:gdLst/>
            <a:ahLst/>
            <a:cxnLst/>
            <a:rect l="l" t="t" r="r" b="b"/>
            <a:pathLst>
              <a:path w="4615080" h="10637" extrusionOk="0">
                <a:moveTo>
                  <a:pt x="4615080" y="10637"/>
                </a:moveTo>
                <a:lnTo>
                  <a:pt x="0" y="7095"/>
                </a:lnTo>
                <a:lnTo>
                  <a:pt x="1850" y="0"/>
                </a:lnTo>
                <a:lnTo>
                  <a:pt x="4615080" y="0"/>
                </a:lnTo>
                <a:lnTo>
                  <a:pt x="4615080" y="10637"/>
                </a:ln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chemeClr val="lt1"/>
              </a:solidFill>
              <a:latin typeface="Open Sans Light"/>
              <a:ea typeface="Open Sans Light"/>
              <a:cs typeface="Open Sans Light"/>
              <a:sym typeface="Open Sans Light"/>
            </a:endParaRPr>
          </a:p>
        </p:txBody>
      </p:sp>
      <p:cxnSp>
        <p:nvCxnSpPr>
          <p:cNvPr id="21" name="Google Shape;21;p47"/>
          <p:cNvCxnSpPr/>
          <p:nvPr/>
        </p:nvCxnSpPr>
        <p:spPr>
          <a:xfrm flipH="1">
            <a:off x="-33558" y="0"/>
            <a:ext cx="6705601" cy="809623"/>
          </a:xfrm>
          <a:prstGeom prst="straightConnector1">
            <a:avLst/>
          </a:prstGeom>
          <a:noFill/>
          <a:ln w="12700" cap="flat" cmpd="sng">
            <a:solidFill>
              <a:schemeClr val="accent2">
                <a:alpha val="69411"/>
              </a:schemeClr>
            </a:solidFill>
            <a:prstDash val="solid"/>
            <a:miter lim="800000"/>
            <a:headEnd type="none" w="sm" len="sm"/>
            <a:tailEnd type="none" w="sm" len="sm"/>
          </a:ln>
        </p:spPr>
      </p:cxnSp>
      <p:cxnSp>
        <p:nvCxnSpPr>
          <p:cNvPr id="22" name="Google Shape;22;p47"/>
          <p:cNvCxnSpPr/>
          <p:nvPr/>
        </p:nvCxnSpPr>
        <p:spPr>
          <a:xfrm rot="10800000" flipH="1">
            <a:off x="3514060" y="1"/>
            <a:ext cx="510363" cy="6857998"/>
          </a:xfrm>
          <a:prstGeom prst="straightConnector1">
            <a:avLst/>
          </a:prstGeom>
          <a:noFill/>
          <a:ln w="12700" cap="flat" cmpd="sng">
            <a:solidFill>
              <a:schemeClr val="accent2">
                <a:alpha val="69411"/>
              </a:schemeClr>
            </a:solidFill>
            <a:prstDash val="solid"/>
            <a:miter lim="800000"/>
            <a:headEnd type="none" w="sm" len="sm"/>
            <a:tailEnd type="none" w="sm" len="sm"/>
          </a:ln>
        </p:spPr>
      </p:cxnSp>
      <p:cxnSp>
        <p:nvCxnSpPr>
          <p:cNvPr id="23" name="Google Shape;23;p47"/>
          <p:cNvCxnSpPr/>
          <p:nvPr/>
        </p:nvCxnSpPr>
        <p:spPr>
          <a:xfrm rot="10800000" flipH="1">
            <a:off x="11602477" y="365123"/>
            <a:ext cx="589522" cy="6492877"/>
          </a:xfrm>
          <a:prstGeom prst="straightConnector1">
            <a:avLst/>
          </a:prstGeom>
          <a:noFill/>
          <a:ln w="12700" cap="flat" cmpd="sng">
            <a:solidFill>
              <a:schemeClr val="accent2">
                <a:alpha val="69411"/>
              </a:schemeClr>
            </a:solidFill>
            <a:prstDash val="solid"/>
            <a:miter lim="800000"/>
            <a:headEnd type="none" w="sm" len="sm"/>
            <a:tailEnd type="none" w="sm" len="sm"/>
          </a:ln>
        </p:spPr>
      </p:cxnSp>
      <p:cxnSp>
        <p:nvCxnSpPr>
          <p:cNvPr id="24" name="Google Shape;24;p47"/>
          <p:cNvCxnSpPr/>
          <p:nvPr/>
        </p:nvCxnSpPr>
        <p:spPr>
          <a:xfrm rot="10800000">
            <a:off x="9340702" y="-10737"/>
            <a:ext cx="2851297" cy="1680049"/>
          </a:xfrm>
          <a:prstGeom prst="straightConnector1">
            <a:avLst/>
          </a:prstGeom>
          <a:noFill/>
          <a:ln w="12700" cap="flat" cmpd="sng">
            <a:solidFill>
              <a:schemeClr val="accent2">
                <a:alpha val="69411"/>
              </a:schemeClr>
            </a:solidFill>
            <a:prstDash val="solid"/>
            <a:miter lim="800000"/>
            <a:headEnd type="none" w="sm" len="sm"/>
            <a:tailEnd type="none" w="sm" len="sm"/>
          </a:ln>
        </p:spPr>
      </p:cxnSp>
      <p:cxnSp>
        <p:nvCxnSpPr>
          <p:cNvPr id="25" name="Google Shape;25;p47"/>
          <p:cNvCxnSpPr/>
          <p:nvPr/>
        </p:nvCxnSpPr>
        <p:spPr>
          <a:xfrm rot="10800000">
            <a:off x="-33557" y="6045958"/>
            <a:ext cx="6876857" cy="812042"/>
          </a:xfrm>
          <a:prstGeom prst="straightConnector1">
            <a:avLst/>
          </a:prstGeom>
          <a:noFill/>
          <a:ln w="12700" cap="flat" cmpd="sng">
            <a:solidFill>
              <a:schemeClr val="accent2">
                <a:alpha val="69411"/>
              </a:schemeClr>
            </a:solidFill>
            <a:prstDash val="solid"/>
            <a:miter lim="800000"/>
            <a:headEnd type="none" w="sm" len="sm"/>
            <a:tailEnd type="none" w="sm" len="sm"/>
          </a:ln>
        </p:spPr>
      </p:cxnSp>
      <p:sp>
        <p:nvSpPr>
          <p:cNvPr id="26" name="Google Shape;26;p47"/>
          <p:cNvSpPr>
            <a:spLocks noGrp="1"/>
          </p:cNvSpPr>
          <p:nvPr>
            <p:ph type="pic" idx="2"/>
          </p:nvPr>
        </p:nvSpPr>
        <p:spPr>
          <a:xfrm>
            <a:off x="2623279" y="0"/>
            <a:ext cx="9568721" cy="6858000"/>
          </a:xfrm>
          <a:prstGeom prst="rect">
            <a:avLst/>
          </a:prstGeom>
          <a:solidFill>
            <a:schemeClr val="accent2"/>
          </a:solidFill>
          <a:ln>
            <a:noFill/>
          </a:ln>
        </p:spPr>
      </p:sp>
      <p:sp>
        <p:nvSpPr>
          <p:cNvPr id="27" name="Google Shape;27;p47"/>
          <p:cNvSpPr txBox="1">
            <a:spLocks noGrp="1"/>
          </p:cNvSpPr>
          <p:nvPr>
            <p:ph type="title"/>
          </p:nvPr>
        </p:nvSpPr>
        <p:spPr>
          <a:xfrm>
            <a:off x="520697" y="1040001"/>
            <a:ext cx="3338625" cy="315015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18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47"/>
          <p:cNvSpPr txBox="1">
            <a:spLocks noGrp="1"/>
          </p:cNvSpPr>
          <p:nvPr>
            <p:ph type="body" idx="1"/>
          </p:nvPr>
        </p:nvSpPr>
        <p:spPr>
          <a:xfrm>
            <a:off x="490538" y="4240213"/>
            <a:ext cx="3497262" cy="180181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2"/>
              </a:buClr>
              <a:buSzPts val="1920"/>
              <a:buNone/>
              <a:defRPr sz="2400"/>
            </a:lvl1pPr>
            <a:lvl2pPr marL="914400" lvl="1" indent="-228600" algn="l">
              <a:lnSpc>
                <a:spcPct val="100000"/>
              </a:lnSpc>
              <a:spcBef>
                <a:spcPts val="500"/>
              </a:spcBef>
              <a:spcAft>
                <a:spcPts val="0"/>
              </a:spcAft>
              <a:buClr>
                <a:schemeClr val="dk2"/>
              </a:buClr>
              <a:buSzPts val="1280"/>
              <a:buNone/>
              <a:defRPr sz="1600"/>
            </a:lvl2pPr>
            <a:lvl3pPr marL="1371600" lvl="2" indent="-228600" algn="l">
              <a:lnSpc>
                <a:spcPct val="100000"/>
              </a:lnSpc>
              <a:spcBef>
                <a:spcPts val="500"/>
              </a:spcBef>
              <a:spcAft>
                <a:spcPts val="0"/>
              </a:spcAft>
              <a:buClr>
                <a:schemeClr val="dk2"/>
              </a:buClr>
              <a:buSzPts val="1280"/>
              <a:buNone/>
              <a:defRPr sz="1600"/>
            </a:lvl3pPr>
            <a:lvl4pPr marL="1828800" lvl="3" indent="-228600" algn="l">
              <a:lnSpc>
                <a:spcPct val="100000"/>
              </a:lnSpc>
              <a:spcBef>
                <a:spcPts val="500"/>
              </a:spcBef>
              <a:spcAft>
                <a:spcPts val="0"/>
              </a:spcAft>
              <a:buClr>
                <a:schemeClr val="dk2"/>
              </a:buClr>
              <a:buSzPts val="1280"/>
              <a:buNone/>
              <a:defRPr sz="1600"/>
            </a:lvl4pPr>
            <a:lvl5pPr marL="2286000" lvl="4" indent="-228600" algn="l">
              <a:lnSpc>
                <a:spcPct val="100000"/>
              </a:lnSpc>
              <a:spcBef>
                <a:spcPts val="500"/>
              </a:spcBef>
              <a:spcAft>
                <a:spcPts val="0"/>
              </a:spcAft>
              <a:buClr>
                <a:schemeClr val="dk2"/>
              </a:buClr>
              <a:buSzPts val="128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8"/>
        <p:cNvGrpSpPr/>
        <p:nvPr/>
      </p:nvGrpSpPr>
      <p:grpSpPr>
        <a:xfrm>
          <a:off x="0" y="0"/>
          <a:ext cx="0" cy="0"/>
          <a:chOff x="0" y="0"/>
          <a:chExt cx="0" cy="0"/>
        </a:xfrm>
      </p:grpSpPr>
      <p:sp>
        <p:nvSpPr>
          <p:cNvPr id="89" name="Google Shape;89;p5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3"/>
        <p:cNvGrpSpPr/>
        <p:nvPr/>
      </p:nvGrpSpPr>
      <p:grpSpPr>
        <a:xfrm>
          <a:off x="0" y="0"/>
          <a:ext cx="0" cy="0"/>
          <a:chOff x="0" y="0"/>
          <a:chExt cx="0" cy="0"/>
        </a:xfrm>
      </p:grpSpPr>
      <p:sp>
        <p:nvSpPr>
          <p:cNvPr id="94" name="Google Shape;94;p5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5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96" name="Google Shape;96;p5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7" name="Google Shape;97;p5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5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0"/>
        <p:cNvGrpSpPr/>
        <p:nvPr/>
      </p:nvGrpSpPr>
      <p:grpSpPr>
        <a:xfrm>
          <a:off x="0" y="0"/>
          <a:ext cx="0" cy="0"/>
          <a:chOff x="0" y="0"/>
          <a:chExt cx="0" cy="0"/>
        </a:xfrm>
      </p:grpSpPr>
      <p:sp>
        <p:nvSpPr>
          <p:cNvPr id="101" name="Google Shape;101;p5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58"/>
          <p:cNvSpPr>
            <a:spLocks noGrp="1"/>
          </p:cNvSpPr>
          <p:nvPr>
            <p:ph type="pic" idx="2"/>
          </p:nvPr>
        </p:nvSpPr>
        <p:spPr>
          <a:xfrm>
            <a:off x="5183188" y="987425"/>
            <a:ext cx="6172200" cy="4873625"/>
          </a:xfrm>
          <a:prstGeom prst="rect">
            <a:avLst/>
          </a:prstGeom>
          <a:noFill/>
          <a:ln>
            <a:noFill/>
          </a:ln>
        </p:spPr>
      </p:sp>
      <p:sp>
        <p:nvSpPr>
          <p:cNvPr id="103" name="Google Shape;103;p5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4" name="Google Shape;104;p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07"/>
        <p:cNvGrpSpPr/>
        <p:nvPr/>
      </p:nvGrpSpPr>
      <p:grpSpPr>
        <a:xfrm>
          <a:off x="0" y="0"/>
          <a:ext cx="0" cy="0"/>
          <a:chOff x="0" y="0"/>
          <a:chExt cx="0" cy="0"/>
        </a:xfrm>
      </p:grpSpPr>
      <p:sp>
        <p:nvSpPr>
          <p:cNvPr id="108" name="Google Shape;108;p5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 name="Google Shape;109;p5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 name="Google Shape;110;p5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3"/>
        <p:cNvGrpSpPr/>
        <p:nvPr/>
      </p:nvGrpSpPr>
      <p:grpSpPr>
        <a:xfrm>
          <a:off x="0" y="0"/>
          <a:ext cx="0" cy="0"/>
          <a:chOff x="0" y="0"/>
          <a:chExt cx="0" cy="0"/>
        </a:xfrm>
      </p:grpSpPr>
      <p:sp>
        <p:nvSpPr>
          <p:cNvPr id="114" name="Google Shape;114;p6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6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6" name="Google Shape;116;p6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6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Agenda">
  <p:cSld name="2_Agenda">
    <p:spTree>
      <p:nvGrpSpPr>
        <p:cNvPr id="1" name="Shape 29"/>
        <p:cNvGrpSpPr/>
        <p:nvPr/>
      </p:nvGrpSpPr>
      <p:grpSpPr>
        <a:xfrm>
          <a:off x="0" y="0"/>
          <a:ext cx="0" cy="0"/>
          <a:chOff x="0" y="0"/>
          <a:chExt cx="0" cy="0"/>
        </a:xfrm>
      </p:grpSpPr>
      <p:sp>
        <p:nvSpPr>
          <p:cNvPr id="30" name="Google Shape;30;p4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chemeClr val="lt1"/>
              </a:solidFill>
              <a:latin typeface="Open Sans Light"/>
              <a:ea typeface="Open Sans Light"/>
              <a:cs typeface="Open Sans Light"/>
              <a:sym typeface="Open Sans Light"/>
            </a:endParaRPr>
          </a:p>
        </p:txBody>
      </p:sp>
      <p:sp>
        <p:nvSpPr>
          <p:cNvPr id="31" name="Google Shape;31;p48"/>
          <p:cNvSpPr/>
          <p:nvPr/>
        </p:nvSpPr>
        <p:spPr>
          <a:xfrm rot="10800000">
            <a:off x="0" y="-5979"/>
            <a:ext cx="5111086" cy="6932218"/>
          </a:xfrm>
          <a:custGeom>
            <a:avLst/>
            <a:gdLst/>
            <a:ahLst/>
            <a:cxnLst/>
            <a:rect l="l" t="t" r="r" b="b"/>
            <a:pathLst>
              <a:path w="6699211" h="6857998" extrusionOk="0">
                <a:moveTo>
                  <a:pt x="2702995" y="42638"/>
                </a:moveTo>
                <a:lnTo>
                  <a:pt x="6699211" y="0"/>
                </a:lnTo>
                <a:lnTo>
                  <a:pt x="6699211" y="6857998"/>
                </a:lnTo>
                <a:lnTo>
                  <a:pt x="0" y="6844350"/>
                </a:lnTo>
                <a:lnTo>
                  <a:pt x="2702995" y="42638"/>
                </a:ln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chemeClr val="lt1"/>
              </a:solidFill>
              <a:latin typeface="Open Sans Light"/>
              <a:ea typeface="Open Sans Light"/>
              <a:cs typeface="Open Sans Light"/>
              <a:sym typeface="Open Sans Light"/>
            </a:endParaRPr>
          </a:p>
        </p:txBody>
      </p:sp>
      <p:sp>
        <p:nvSpPr>
          <p:cNvPr id="32" name="Google Shape;32;p48"/>
          <p:cNvSpPr txBox="1">
            <a:spLocks noGrp="1"/>
          </p:cNvSpPr>
          <p:nvPr>
            <p:ph type="title"/>
          </p:nvPr>
        </p:nvSpPr>
        <p:spPr>
          <a:xfrm>
            <a:off x="680485" y="675167"/>
            <a:ext cx="3761862" cy="3055078"/>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4400"/>
              <a:buFont typeface="Play"/>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48"/>
          <p:cNvSpPr txBox="1">
            <a:spLocks noGrp="1"/>
          </p:cNvSpPr>
          <p:nvPr>
            <p:ph type="body" idx="1"/>
          </p:nvPr>
        </p:nvSpPr>
        <p:spPr>
          <a:xfrm>
            <a:off x="5167424" y="533400"/>
            <a:ext cx="3794512" cy="5797237"/>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dk2"/>
              </a:buClr>
              <a:buSzPts val="1920"/>
              <a:buNone/>
              <a:defRPr/>
            </a:lvl1pPr>
            <a:lvl2pPr marL="914400" lvl="1" indent="-320040" algn="l">
              <a:lnSpc>
                <a:spcPct val="100000"/>
              </a:lnSpc>
              <a:spcBef>
                <a:spcPts val="500"/>
              </a:spcBef>
              <a:spcAft>
                <a:spcPts val="0"/>
              </a:spcAft>
              <a:buClr>
                <a:schemeClr val="dk2"/>
              </a:buClr>
              <a:buSzPts val="1440"/>
              <a:buChar char="•"/>
              <a:defRPr/>
            </a:lvl2pPr>
            <a:lvl3pPr marL="1371600" lvl="2" indent="-320039" algn="l">
              <a:lnSpc>
                <a:spcPct val="100000"/>
              </a:lnSpc>
              <a:spcBef>
                <a:spcPts val="500"/>
              </a:spcBef>
              <a:spcAft>
                <a:spcPts val="0"/>
              </a:spcAft>
              <a:buClr>
                <a:schemeClr val="dk2"/>
              </a:buClr>
              <a:buSzPts val="1440"/>
              <a:buChar char="•"/>
              <a:defRPr/>
            </a:lvl3pPr>
            <a:lvl4pPr marL="1828800" lvl="3" indent="-320039" algn="l">
              <a:lnSpc>
                <a:spcPct val="100000"/>
              </a:lnSpc>
              <a:spcBef>
                <a:spcPts val="500"/>
              </a:spcBef>
              <a:spcAft>
                <a:spcPts val="0"/>
              </a:spcAft>
              <a:buClr>
                <a:schemeClr val="dk2"/>
              </a:buClr>
              <a:buSzPts val="1440"/>
              <a:buChar char="•"/>
              <a:defRPr/>
            </a:lvl4pPr>
            <a:lvl5pPr marL="2286000" lvl="4" indent="-320039" algn="l">
              <a:lnSpc>
                <a:spcPct val="100000"/>
              </a:lnSpc>
              <a:spcBef>
                <a:spcPts val="500"/>
              </a:spcBef>
              <a:spcAft>
                <a:spcPts val="0"/>
              </a:spcAft>
              <a:buClr>
                <a:schemeClr val="dk2"/>
              </a:buClr>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48"/>
          <p:cNvSpPr txBox="1">
            <a:spLocks noGrp="1"/>
          </p:cNvSpPr>
          <p:nvPr>
            <p:ph type="ftr" idx="11"/>
          </p:nvPr>
        </p:nvSpPr>
        <p:spPr>
          <a:xfrm>
            <a:off x="154429" y="6398878"/>
            <a:ext cx="4497315" cy="365125"/>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cxnSp>
        <p:nvCxnSpPr>
          <p:cNvPr id="35" name="Google Shape;35;p48"/>
          <p:cNvCxnSpPr>
            <a:stCxn id="30" idx="2"/>
          </p:cNvCxnSpPr>
          <p:nvPr/>
        </p:nvCxnSpPr>
        <p:spPr>
          <a:xfrm rot="10800000">
            <a:off x="0" y="5329500"/>
            <a:ext cx="6096000" cy="1528500"/>
          </a:xfrm>
          <a:prstGeom prst="straightConnector1">
            <a:avLst/>
          </a:prstGeom>
          <a:noFill/>
          <a:ln w="12700" cap="flat" cmpd="sng">
            <a:solidFill>
              <a:schemeClr val="accent2">
                <a:alpha val="69411"/>
              </a:schemeClr>
            </a:solidFill>
            <a:prstDash val="solid"/>
            <a:miter lim="800000"/>
            <a:headEnd type="none" w="sm" len="sm"/>
            <a:tailEnd type="none" w="sm" len="sm"/>
          </a:ln>
        </p:spPr>
      </p:cxnSp>
      <p:sp>
        <p:nvSpPr>
          <p:cNvPr id="36" name="Google Shape;36;p48"/>
          <p:cNvSpPr>
            <a:spLocks noGrp="1"/>
          </p:cNvSpPr>
          <p:nvPr>
            <p:ph type="pic" idx="2"/>
          </p:nvPr>
        </p:nvSpPr>
        <p:spPr>
          <a:xfrm>
            <a:off x="9531096" y="0"/>
            <a:ext cx="2660904" cy="3429000"/>
          </a:xfrm>
          <a:prstGeom prst="rect">
            <a:avLst/>
          </a:prstGeom>
          <a:solidFill>
            <a:schemeClr val="accent2"/>
          </a:solidFill>
          <a:ln>
            <a:noFill/>
          </a:ln>
        </p:spPr>
      </p:sp>
      <p:sp>
        <p:nvSpPr>
          <p:cNvPr id="37" name="Google Shape;37;p48"/>
          <p:cNvSpPr>
            <a:spLocks noGrp="1"/>
          </p:cNvSpPr>
          <p:nvPr>
            <p:ph type="pic" idx="3"/>
          </p:nvPr>
        </p:nvSpPr>
        <p:spPr>
          <a:xfrm>
            <a:off x="9531096" y="3383280"/>
            <a:ext cx="2660904" cy="3474720"/>
          </a:xfrm>
          <a:prstGeom prst="rect">
            <a:avLst/>
          </a:prstGeom>
          <a:solidFill>
            <a:schemeClr val="accent2"/>
          </a:solidFill>
          <a:ln>
            <a:noFill/>
          </a:ln>
        </p:spPr>
      </p:sp>
      <p:sp>
        <p:nvSpPr>
          <p:cNvPr id="38" name="Google Shape;38;p48"/>
          <p:cNvSpPr txBox="1">
            <a:spLocks noGrp="1"/>
          </p:cNvSpPr>
          <p:nvPr>
            <p:ph type="dt" idx="10"/>
          </p:nvPr>
        </p:nvSpPr>
        <p:spPr>
          <a:xfrm>
            <a:off x="7337102" y="6398878"/>
            <a:ext cx="4193908" cy="365125"/>
          </a:xfrm>
          <a:prstGeom prst="rect">
            <a:avLst/>
          </a:prstGeom>
          <a:noFill/>
          <a:ln>
            <a:noFill/>
          </a:ln>
        </p:spPr>
        <p:txBody>
          <a:bodyPr spcFirstLastPara="1" wrap="square" lIns="91425" tIns="45700" rIns="91425" bIns="45700" anchor="ctr" anchorCtr="0">
            <a:normAutofit/>
          </a:bodyPr>
          <a:lstStyle>
            <a:lvl1pPr lvl="0" algn="r">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9" name="Google Shape;39;p48"/>
          <p:cNvSpPr txBox="1">
            <a:spLocks noGrp="1"/>
          </p:cNvSpPr>
          <p:nvPr>
            <p:ph type="sldNum" idx="12"/>
          </p:nvPr>
        </p:nvSpPr>
        <p:spPr>
          <a:xfrm>
            <a:off x="11602477" y="6398878"/>
            <a:ext cx="470887" cy="365125"/>
          </a:xfrm>
          <a:prstGeom prst="rect">
            <a:avLst/>
          </a:prstGeom>
          <a:noFill/>
          <a:ln>
            <a:noFill/>
          </a:ln>
        </p:spPr>
        <p:txBody>
          <a:bodyPr spcFirstLastPara="1" wrap="square" lIns="91425" tIns="45700" rIns="91425" bIns="45700" anchor="ctr" anchorCtr="0">
            <a:normAutofit/>
          </a:bodyPr>
          <a:lstStyle>
            <a:lvl1pPr marL="0" marR="0" lvl="0"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_Introduction">
  <p:cSld name="3_Introduction">
    <p:spTree>
      <p:nvGrpSpPr>
        <p:cNvPr id="1" name="Shape 40"/>
        <p:cNvGrpSpPr/>
        <p:nvPr/>
      </p:nvGrpSpPr>
      <p:grpSpPr>
        <a:xfrm>
          <a:off x="0" y="0"/>
          <a:ext cx="0" cy="0"/>
          <a:chOff x="0" y="0"/>
          <a:chExt cx="0" cy="0"/>
        </a:xfrm>
      </p:grpSpPr>
      <p:sp>
        <p:nvSpPr>
          <p:cNvPr id="41" name="Google Shape;41;p4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chemeClr val="lt1"/>
              </a:solidFill>
              <a:latin typeface="Open Sans Light"/>
              <a:ea typeface="Open Sans Light"/>
              <a:cs typeface="Open Sans Light"/>
              <a:sym typeface="Open Sans Light"/>
            </a:endParaRPr>
          </a:p>
        </p:txBody>
      </p:sp>
      <p:sp>
        <p:nvSpPr>
          <p:cNvPr id="42" name="Google Shape;42;p49"/>
          <p:cNvSpPr txBox="1">
            <a:spLocks noGrp="1"/>
          </p:cNvSpPr>
          <p:nvPr>
            <p:ph type="title"/>
          </p:nvPr>
        </p:nvSpPr>
        <p:spPr>
          <a:xfrm>
            <a:off x="5693734" y="557304"/>
            <a:ext cx="5355265" cy="162573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2"/>
              </a:buClr>
              <a:buSzPts val="4400"/>
              <a:buFont typeface="Play"/>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43" name="Google Shape;43;p49"/>
          <p:cNvCxnSpPr/>
          <p:nvPr/>
        </p:nvCxnSpPr>
        <p:spPr>
          <a:xfrm rot="10800000" flipH="1">
            <a:off x="4576137" y="0"/>
            <a:ext cx="668374" cy="6858000"/>
          </a:xfrm>
          <a:prstGeom prst="straightConnector1">
            <a:avLst/>
          </a:prstGeom>
          <a:noFill/>
          <a:ln w="12700" cap="flat" cmpd="sng">
            <a:solidFill>
              <a:schemeClr val="accent2">
                <a:alpha val="69411"/>
              </a:schemeClr>
            </a:solidFill>
            <a:prstDash val="solid"/>
            <a:miter lim="800000"/>
            <a:headEnd type="none" w="sm" len="sm"/>
            <a:tailEnd type="none" w="sm" len="sm"/>
          </a:ln>
        </p:spPr>
      </p:cxnSp>
      <p:sp>
        <p:nvSpPr>
          <p:cNvPr id="44" name="Google Shape;44;p49"/>
          <p:cNvSpPr>
            <a:spLocks noGrp="1"/>
          </p:cNvSpPr>
          <p:nvPr>
            <p:ph type="pic" idx="2"/>
          </p:nvPr>
        </p:nvSpPr>
        <p:spPr>
          <a:xfrm>
            <a:off x="1" y="0"/>
            <a:ext cx="4742121" cy="3434316"/>
          </a:xfrm>
          <a:prstGeom prst="rect">
            <a:avLst/>
          </a:prstGeom>
          <a:solidFill>
            <a:schemeClr val="accent2"/>
          </a:solidFill>
          <a:ln>
            <a:noFill/>
          </a:ln>
        </p:spPr>
      </p:sp>
      <p:sp>
        <p:nvSpPr>
          <p:cNvPr id="45" name="Google Shape;45;p49"/>
          <p:cNvSpPr>
            <a:spLocks noGrp="1"/>
          </p:cNvSpPr>
          <p:nvPr>
            <p:ph type="pic" idx="3"/>
          </p:nvPr>
        </p:nvSpPr>
        <p:spPr>
          <a:xfrm>
            <a:off x="-5" y="3432620"/>
            <a:ext cx="5178056" cy="3425380"/>
          </a:xfrm>
          <a:prstGeom prst="rect">
            <a:avLst/>
          </a:prstGeom>
          <a:solidFill>
            <a:srgbClr val="D5C3C5"/>
          </a:solidFill>
          <a:ln>
            <a:noFill/>
          </a:ln>
        </p:spPr>
      </p:sp>
      <p:sp>
        <p:nvSpPr>
          <p:cNvPr id="46" name="Google Shape;46;p49"/>
          <p:cNvSpPr txBox="1">
            <a:spLocks noGrp="1"/>
          </p:cNvSpPr>
          <p:nvPr>
            <p:ph type="body" idx="1"/>
          </p:nvPr>
        </p:nvSpPr>
        <p:spPr>
          <a:xfrm>
            <a:off x="5693734" y="2183035"/>
            <a:ext cx="5355266" cy="4121845"/>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dk2"/>
              </a:buClr>
              <a:buSzPts val="1920"/>
              <a:buNone/>
              <a:defRPr/>
            </a:lvl1pPr>
            <a:lvl2pPr marL="914400" lvl="1" indent="-320040" algn="l">
              <a:lnSpc>
                <a:spcPct val="100000"/>
              </a:lnSpc>
              <a:spcBef>
                <a:spcPts val="500"/>
              </a:spcBef>
              <a:spcAft>
                <a:spcPts val="0"/>
              </a:spcAft>
              <a:buClr>
                <a:schemeClr val="dk2"/>
              </a:buClr>
              <a:buSzPts val="1440"/>
              <a:buChar char="•"/>
              <a:defRPr/>
            </a:lvl2pPr>
            <a:lvl3pPr marL="1371600" lvl="2" indent="-320039" algn="l">
              <a:lnSpc>
                <a:spcPct val="100000"/>
              </a:lnSpc>
              <a:spcBef>
                <a:spcPts val="500"/>
              </a:spcBef>
              <a:spcAft>
                <a:spcPts val="0"/>
              </a:spcAft>
              <a:buClr>
                <a:schemeClr val="dk2"/>
              </a:buClr>
              <a:buSzPts val="1440"/>
              <a:buChar char="•"/>
              <a:defRPr/>
            </a:lvl3pPr>
            <a:lvl4pPr marL="1828800" lvl="3" indent="-320039" algn="l">
              <a:lnSpc>
                <a:spcPct val="100000"/>
              </a:lnSpc>
              <a:spcBef>
                <a:spcPts val="500"/>
              </a:spcBef>
              <a:spcAft>
                <a:spcPts val="0"/>
              </a:spcAft>
              <a:buClr>
                <a:schemeClr val="dk2"/>
              </a:buClr>
              <a:buSzPts val="1440"/>
              <a:buChar char="•"/>
              <a:defRPr/>
            </a:lvl4pPr>
            <a:lvl5pPr marL="2286000" lvl="4" indent="-320039" algn="l">
              <a:lnSpc>
                <a:spcPct val="100000"/>
              </a:lnSpc>
              <a:spcBef>
                <a:spcPts val="500"/>
              </a:spcBef>
              <a:spcAft>
                <a:spcPts val="0"/>
              </a:spcAft>
              <a:buClr>
                <a:schemeClr val="dk2"/>
              </a:buClr>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49"/>
          <p:cNvSpPr txBox="1">
            <a:spLocks noGrp="1"/>
          </p:cNvSpPr>
          <p:nvPr>
            <p:ph type="ftr" idx="11"/>
          </p:nvPr>
        </p:nvSpPr>
        <p:spPr>
          <a:xfrm>
            <a:off x="154429" y="6398878"/>
            <a:ext cx="4497315" cy="365125"/>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1400"/>
              <a:buFont typeface="Calibri"/>
              <a:buNone/>
              <a:defRPr>
                <a:solidFill>
                  <a:schemeClr val="lt1"/>
                </a:solidFill>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48" name="Google Shape;48;p49"/>
          <p:cNvSpPr txBox="1">
            <a:spLocks noGrp="1"/>
          </p:cNvSpPr>
          <p:nvPr>
            <p:ph type="dt" idx="10"/>
          </p:nvPr>
        </p:nvSpPr>
        <p:spPr>
          <a:xfrm>
            <a:off x="7337102" y="6398878"/>
            <a:ext cx="4193908" cy="365125"/>
          </a:xfrm>
          <a:prstGeom prst="rect">
            <a:avLst/>
          </a:prstGeom>
          <a:noFill/>
          <a:ln>
            <a:noFill/>
          </a:ln>
        </p:spPr>
        <p:txBody>
          <a:bodyPr spcFirstLastPara="1" wrap="square" lIns="91425" tIns="45700" rIns="91425" bIns="45700" anchor="ctr" anchorCtr="0">
            <a:normAutofit/>
          </a:bodyPr>
          <a:lstStyle>
            <a:lvl1pPr lvl="0" algn="r">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49" name="Google Shape;49;p49"/>
          <p:cNvSpPr txBox="1">
            <a:spLocks noGrp="1"/>
          </p:cNvSpPr>
          <p:nvPr>
            <p:ph type="sldNum" idx="12"/>
          </p:nvPr>
        </p:nvSpPr>
        <p:spPr>
          <a:xfrm>
            <a:off x="11602477" y="6398878"/>
            <a:ext cx="470887" cy="365125"/>
          </a:xfrm>
          <a:prstGeom prst="rect">
            <a:avLst/>
          </a:prstGeom>
          <a:noFill/>
          <a:ln>
            <a:noFill/>
          </a:ln>
        </p:spPr>
        <p:txBody>
          <a:bodyPr spcFirstLastPara="1" wrap="square" lIns="91425" tIns="45700" rIns="91425" bIns="45700" anchor="ctr" anchorCtr="0">
            <a:normAutofit/>
          </a:bodyPr>
          <a:lstStyle>
            <a:lvl1pPr marL="0" marR="0" lvl="0"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4"/>
        <p:cNvGrpSpPr/>
        <p:nvPr/>
      </p:nvGrpSpPr>
      <p:grpSpPr>
        <a:xfrm>
          <a:off x="0" y="0"/>
          <a:ext cx="0" cy="0"/>
          <a:chOff x="0" y="0"/>
          <a:chExt cx="0" cy="0"/>
        </a:xfrm>
      </p:grpSpPr>
      <p:sp>
        <p:nvSpPr>
          <p:cNvPr id="55" name="Google Shape;55;p5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5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0"/>
        <p:cNvGrpSpPr/>
        <p:nvPr/>
      </p:nvGrpSpPr>
      <p:grpSpPr>
        <a:xfrm>
          <a:off x="0" y="0"/>
          <a:ext cx="0" cy="0"/>
          <a:chOff x="0" y="0"/>
          <a:chExt cx="0" cy="0"/>
        </a:xfrm>
      </p:grpSpPr>
      <p:sp>
        <p:nvSpPr>
          <p:cNvPr id="61" name="Google Shape;61;p5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5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63" name="Google Shape;63;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6"/>
        <p:cNvGrpSpPr/>
        <p:nvPr/>
      </p:nvGrpSpPr>
      <p:grpSpPr>
        <a:xfrm>
          <a:off x="0" y="0"/>
          <a:ext cx="0" cy="0"/>
          <a:chOff x="0" y="0"/>
          <a:chExt cx="0" cy="0"/>
        </a:xfrm>
      </p:grpSpPr>
      <p:sp>
        <p:nvSpPr>
          <p:cNvPr id="67" name="Google Shape;67;p5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5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69" name="Google Shape;69;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2"/>
        <p:cNvGrpSpPr/>
        <p:nvPr/>
      </p:nvGrpSpPr>
      <p:grpSpPr>
        <a:xfrm>
          <a:off x="0" y="0"/>
          <a:ext cx="0" cy="0"/>
          <a:chOff x="0" y="0"/>
          <a:chExt cx="0" cy="0"/>
        </a:xfrm>
      </p:grpSpPr>
      <p:sp>
        <p:nvSpPr>
          <p:cNvPr id="73" name="Google Shape;73;p5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5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5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9"/>
        <p:cNvGrpSpPr/>
        <p:nvPr/>
      </p:nvGrpSpPr>
      <p:grpSpPr>
        <a:xfrm>
          <a:off x="0" y="0"/>
          <a:ext cx="0" cy="0"/>
          <a:chOff x="0" y="0"/>
          <a:chExt cx="0" cy="0"/>
        </a:xfrm>
      </p:grpSpPr>
      <p:sp>
        <p:nvSpPr>
          <p:cNvPr id="80" name="Google Shape;80;p5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5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2" name="Google Shape;82;p5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5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4" name="Google Shape;84;p5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hyperlink" Target="https://www.kaggle.com/datasets/kumarajarshi/life-expectancy-who" TargetMode="Externa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47.jp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hyperlink" Target="https://www.kaggle.com/datasets/kumarajarshi/life-expectancy-who" TargetMode="Externa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hyperlink" Target="https://www.kaggle.com/datasets/kumarajarshi/life-expectancy-who" TargetMode="Externa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colab.research.google.com/corgiredirector?site=https%3A%2F%2Fwww.kaggle.com%2Fdatasets%2Fkumarajarshi%2Flife-expectancy-who%2Fcode%3FdatasetId%3D12603%26sortBy%3DvoteCount"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hyperlink" Target="https://www.kaggle.com/datasets/kumarajarshi/life-expectancy-who" TargetMode="Externa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4"/>
          <p:cNvPicPr preferRelativeResize="0">
            <a:picLocks noGrp="1"/>
          </p:cNvPicPr>
          <p:nvPr>
            <p:ph type="pic" idx="2"/>
          </p:nvPr>
        </p:nvPicPr>
        <p:blipFill rotWithShape="1">
          <a:blip r:embed="rId3">
            <a:alphaModFix/>
          </a:blip>
          <a:srcRect/>
          <a:stretch/>
        </p:blipFill>
        <p:spPr>
          <a:xfrm>
            <a:off x="2623279" y="0"/>
            <a:ext cx="9568721" cy="6858000"/>
          </a:xfrm>
          <a:prstGeom prst="rect">
            <a:avLst/>
          </a:prstGeom>
          <a:solidFill>
            <a:schemeClr val="accent2"/>
          </a:solidFill>
          <a:ln>
            <a:noFill/>
          </a:ln>
        </p:spPr>
      </p:pic>
      <p:sp>
        <p:nvSpPr>
          <p:cNvPr id="124" name="Google Shape;124;p4"/>
          <p:cNvSpPr txBox="1"/>
          <p:nvPr/>
        </p:nvSpPr>
        <p:spPr>
          <a:xfrm>
            <a:off x="9372726" y="6383110"/>
            <a:ext cx="2765678"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1800"/>
              <a:buFont typeface="Open Sans Light"/>
              <a:buNone/>
            </a:pPr>
            <a:r>
              <a:rPr lang="en-US" sz="1800" b="0" i="0" u="none" strike="noStrike" cap="none">
                <a:solidFill>
                  <a:schemeClr val="lt1"/>
                </a:solidFill>
                <a:latin typeface="Open Sans Light"/>
                <a:ea typeface="Open Sans Light"/>
                <a:cs typeface="Open Sans Light"/>
                <a:sym typeface="Open Sans Light"/>
              </a:rPr>
              <a:t>February 22, 2024 </a:t>
            </a:r>
            <a:endParaRPr sz="1800" b="0" i="0" u="none" strike="noStrike" cap="none">
              <a:solidFill>
                <a:schemeClr val="dk1"/>
              </a:solidFill>
              <a:latin typeface="Calibri"/>
              <a:ea typeface="Calibri"/>
              <a:cs typeface="Calibri"/>
              <a:sym typeface="Calibri"/>
            </a:endParaRPr>
          </a:p>
        </p:txBody>
      </p:sp>
      <p:sp>
        <p:nvSpPr>
          <p:cNvPr id="125" name="Google Shape;125;p4"/>
          <p:cNvSpPr txBox="1"/>
          <p:nvPr/>
        </p:nvSpPr>
        <p:spPr>
          <a:xfrm>
            <a:off x="3077155" y="6383111"/>
            <a:ext cx="36252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1800"/>
              <a:buFont typeface="Open Sans Light"/>
              <a:buNone/>
            </a:pPr>
            <a:endParaRPr sz="1100" b="0" i="0" u="none" strike="noStrike" cap="none">
              <a:solidFill>
                <a:schemeClr val="lt1"/>
              </a:solidFill>
              <a:latin typeface="Open Sans Light"/>
              <a:ea typeface="Open Sans Light"/>
              <a:cs typeface="Open Sans Light"/>
              <a:sym typeface="Open Sans Light"/>
            </a:endParaRPr>
          </a:p>
        </p:txBody>
      </p:sp>
      <p:sp>
        <p:nvSpPr>
          <p:cNvPr id="126" name="Google Shape;126;p4"/>
          <p:cNvSpPr txBox="1"/>
          <p:nvPr/>
        </p:nvSpPr>
        <p:spPr>
          <a:xfrm>
            <a:off x="4889211" y="160914"/>
            <a:ext cx="6988562" cy="3150159"/>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3600"/>
              <a:buFont typeface="Play"/>
              <a:buNone/>
            </a:pPr>
            <a:r>
              <a:rPr lang="en-US" sz="3600" b="1" i="1" u="none" strike="noStrike" cap="none">
                <a:solidFill>
                  <a:schemeClr val="lt1"/>
                </a:solidFill>
                <a:latin typeface="Play"/>
                <a:ea typeface="Play"/>
                <a:cs typeface="Play"/>
                <a:sym typeface="Play"/>
              </a:rPr>
              <a:t>UN Funding Allocation Based On WHO Life Expectancy Data </a:t>
            </a:r>
            <a:endParaRPr sz="3600" b="1" i="1" u="none" strike="noStrike" cap="none">
              <a:solidFill>
                <a:schemeClr val="lt1"/>
              </a:solidFill>
              <a:latin typeface="Play"/>
              <a:ea typeface="Play"/>
              <a:cs typeface="Play"/>
              <a:sym typeface="Play"/>
            </a:endParaRPr>
          </a:p>
        </p:txBody>
      </p:sp>
      <p:pic>
        <p:nvPicPr>
          <p:cNvPr id="128" name="Google Shape;128;p4" descr="Coronavirus - COVID-19 Testing, Vaccines And Resources"/>
          <p:cNvPicPr preferRelativeResize="0"/>
          <p:nvPr/>
        </p:nvPicPr>
        <p:blipFill rotWithShape="1">
          <a:blip r:embed="rId4">
            <a:alphaModFix/>
          </a:blip>
          <a:srcRect/>
          <a:stretch/>
        </p:blipFill>
        <p:spPr>
          <a:xfrm>
            <a:off x="314227" y="6283736"/>
            <a:ext cx="1926210" cy="56808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0"/>
        <p:cNvGrpSpPr/>
        <p:nvPr/>
      </p:nvGrpSpPr>
      <p:grpSpPr>
        <a:xfrm>
          <a:off x="0" y="0"/>
          <a:ext cx="0" cy="0"/>
          <a:chOff x="0" y="0"/>
          <a:chExt cx="0" cy="0"/>
        </a:xfrm>
      </p:grpSpPr>
      <p:sp>
        <p:nvSpPr>
          <p:cNvPr id="221" name="Google Shape;221;p27"/>
          <p:cNvSpPr txBox="1"/>
          <p:nvPr/>
        </p:nvSpPr>
        <p:spPr>
          <a:xfrm>
            <a:off x="0" y="0"/>
            <a:ext cx="12192000" cy="1077218"/>
          </a:xfrm>
          <a:prstGeom prst="rect">
            <a:avLst/>
          </a:prstGeom>
          <a:gradFill>
            <a:gsLst>
              <a:gs pos="0">
                <a:srgbClr val="70A5DA"/>
              </a:gs>
              <a:gs pos="50000">
                <a:srgbClr val="539BDB"/>
              </a:gs>
              <a:gs pos="100000">
                <a:srgbClr val="4288C8"/>
              </a:gs>
            </a:gsLst>
            <a:lin ang="5400000" scaled="0"/>
          </a:gradFill>
          <a:ln w="9525" cap="flat" cmpd="sng">
            <a:solidFill>
              <a:schemeClr val="accent5"/>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just" rtl="0">
              <a:spcBef>
                <a:spcPts val="0"/>
              </a:spcBef>
              <a:spcAft>
                <a:spcPts val="0"/>
              </a:spcAft>
              <a:buNone/>
            </a:pPr>
            <a:endParaRPr sz="3200">
              <a:solidFill>
                <a:schemeClr val="lt1"/>
              </a:solidFill>
              <a:latin typeface="Calibri"/>
              <a:ea typeface="Calibri"/>
              <a:cs typeface="Calibri"/>
              <a:sym typeface="Calibri"/>
            </a:endParaRPr>
          </a:p>
          <a:p>
            <a:pPr marL="0" marR="0" lvl="0" indent="0" algn="just" rtl="0">
              <a:spcBef>
                <a:spcPts val="0"/>
              </a:spcBef>
              <a:spcAft>
                <a:spcPts val="0"/>
              </a:spcAft>
              <a:buNone/>
            </a:pPr>
            <a:r>
              <a:rPr lang="en-US" sz="3200">
                <a:solidFill>
                  <a:schemeClr val="lt1"/>
                </a:solidFill>
                <a:latin typeface="Calibri"/>
                <a:ea typeface="Calibri"/>
                <a:cs typeface="Calibri"/>
                <a:sym typeface="Calibri"/>
              </a:rPr>
              <a:t>Scatter Plots of features wrt development status</a:t>
            </a:r>
            <a:endParaRPr sz="3200">
              <a:solidFill>
                <a:schemeClr val="lt1"/>
              </a:solidFill>
              <a:latin typeface="Calibri"/>
              <a:ea typeface="Calibri"/>
              <a:cs typeface="Calibri"/>
              <a:sym typeface="Calibri"/>
            </a:endParaRPr>
          </a:p>
        </p:txBody>
      </p:sp>
      <p:pic>
        <p:nvPicPr>
          <p:cNvPr id="222" name="Google Shape;222;p27"/>
          <p:cNvPicPr preferRelativeResize="0"/>
          <p:nvPr/>
        </p:nvPicPr>
        <p:blipFill rotWithShape="1">
          <a:blip r:embed="rId3">
            <a:alphaModFix/>
          </a:blip>
          <a:srcRect/>
          <a:stretch/>
        </p:blipFill>
        <p:spPr>
          <a:xfrm>
            <a:off x="253583" y="1191560"/>
            <a:ext cx="6610188" cy="5404242"/>
          </a:xfrm>
          <a:prstGeom prst="rect">
            <a:avLst/>
          </a:prstGeom>
          <a:noFill/>
          <a:ln>
            <a:noFill/>
          </a:ln>
        </p:spPr>
      </p:pic>
      <p:pic>
        <p:nvPicPr>
          <p:cNvPr id="223" name="Google Shape;223;p27"/>
          <p:cNvPicPr preferRelativeResize="0"/>
          <p:nvPr/>
        </p:nvPicPr>
        <p:blipFill rotWithShape="1">
          <a:blip r:embed="rId4">
            <a:alphaModFix/>
          </a:blip>
          <a:srcRect/>
          <a:stretch/>
        </p:blipFill>
        <p:spPr>
          <a:xfrm>
            <a:off x="8658040" y="3893681"/>
            <a:ext cx="3527455" cy="2436595"/>
          </a:xfrm>
          <a:prstGeom prst="rect">
            <a:avLst/>
          </a:prstGeom>
          <a:noFill/>
          <a:ln>
            <a:noFill/>
          </a:ln>
        </p:spPr>
      </p:pic>
      <p:pic>
        <p:nvPicPr>
          <p:cNvPr id="224" name="Google Shape;224;p27"/>
          <p:cNvPicPr preferRelativeResize="0"/>
          <p:nvPr/>
        </p:nvPicPr>
        <p:blipFill rotWithShape="1">
          <a:blip r:embed="rId5">
            <a:alphaModFix/>
          </a:blip>
          <a:srcRect/>
          <a:stretch/>
        </p:blipFill>
        <p:spPr>
          <a:xfrm>
            <a:off x="8844854" y="1077218"/>
            <a:ext cx="3330849" cy="2631139"/>
          </a:xfrm>
          <a:prstGeom prst="rect">
            <a:avLst/>
          </a:prstGeom>
          <a:noFill/>
          <a:ln>
            <a:noFill/>
          </a:ln>
        </p:spPr>
      </p:pic>
      <p:sp>
        <p:nvSpPr>
          <p:cNvPr id="225" name="Google Shape;225;p27"/>
          <p:cNvSpPr txBox="1"/>
          <p:nvPr/>
        </p:nvSpPr>
        <p:spPr>
          <a:xfrm>
            <a:off x="7005112" y="2883174"/>
            <a:ext cx="1667305" cy="1323439"/>
          </a:xfrm>
          <a:prstGeom prst="rect">
            <a:avLst/>
          </a:prstGeom>
          <a:gradFill>
            <a:gsLst>
              <a:gs pos="0">
                <a:srgbClr val="B0CAE9"/>
              </a:gs>
              <a:gs pos="50000">
                <a:srgbClr val="A1C1E4"/>
              </a:gs>
              <a:gs pos="100000">
                <a:srgbClr val="90B8E4"/>
              </a:gs>
            </a:gsLst>
            <a:lin ang="5400000" scaled="0"/>
          </a:gradFill>
          <a:ln w="9525" cap="flat" cmpd="sng">
            <a:solidFill>
              <a:schemeClr val="accent5"/>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Developed countries display a  higher life expectancy for all the features.</a:t>
            </a:r>
            <a:endParaRPr sz="16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9"/>
        <p:cNvGrpSpPr/>
        <p:nvPr/>
      </p:nvGrpSpPr>
      <p:grpSpPr>
        <a:xfrm>
          <a:off x="0" y="0"/>
          <a:ext cx="0" cy="0"/>
          <a:chOff x="0" y="0"/>
          <a:chExt cx="0" cy="0"/>
        </a:xfrm>
      </p:grpSpPr>
      <p:sp>
        <p:nvSpPr>
          <p:cNvPr id="230" name="Google Shape;230;p28"/>
          <p:cNvSpPr txBox="1"/>
          <p:nvPr/>
        </p:nvSpPr>
        <p:spPr>
          <a:xfrm>
            <a:off x="0" y="0"/>
            <a:ext cx="12192000" cy="1077218"/>
          </a:xfrm>
          <a:prstGeom prst="rect">
            <a:avLst/>
          </a:prstGeom>
          <a:gradFill>
            <a:gsLst>
              <a:gs pos="0">
                <a:srgbClr val="70A5DA"/>
              </a:gs>
              <a:gs pos="50000">
                <a:srgbClr val="539BDB"/>
              </a:gs>
              <a:gs pos="100000">
                <a:srgbClr val="4288C8"/>
              </a:gs>
            </a:gsLst>
            <a:lin ang="5400000" scaled="0"/>
          </a:gradFill>
          <a:ln w="9525" cap="flat" cmpd="sng">
            <a:solidFill>
              <a:schemeClr val="accent5"/>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just" rtl="0">
              <a:spcBef>
                <a:spcPts val="0"/>
              </a:spcBef>
              <a:spcAft>
                <a:spcPts val="0"/>
              </a:spcAft>
              <a:buNone/>
            </a:pPr>
            <a:endParaRPr sz="3200">
              <a:solidFill>
                <a:schemeClr val="lt1"/>
              </a:solidFill>
              <a:latin typeface="Calibri"/>
              <a:ea typeface="Calibri"/>
              <a:cs typeface="Calibri"/>
              <a:sym typeface="Calibri"/>
            </a:endParaRPr>
          </a:p>
          <a:p>
            <a:pPr marL="0" marR="0" lvl="0" indent="0" algn="just" rtl="0">
              <a:spcBef>
                <a:spcPts val="0"/>
              </a:spcBef>
              <a:spcAft>
                <a:spcPts val="0"/>
              </a:spcAft>
              <a:buNone/>
            </a:pPr>
            <a:r>
              <a:rPr lang="en-US" sz="3200">
                <a:solidFill>
                  <a:schemeClr val="lt1"/>
                </a:solidFill>
                <a:latin typeface="Calibri"/>
                <a:ea typeface="Calibri"/>
                <a:cs typeface="Calibri"/>
                <a:sym typeface="Calibri"/>
              </a:rPr>
              <a:t>Kernel Density Distribution Plots</a:t>
            </a:r>
            <a:endParaRPr/>
          </a:p>
        </p:txBody>
      </p:sp>
      <p:pic>
        <p:nvPicPr>
          <p:cNvPr id="231" name="Google Shape;231;p28"/>
          <p:cNvPicPr preferRelativeResize="0"/>
          <p:nvPr/>
        </p:nvPicPr>
        <p:blipFill rotWithShape="1">
          <a:blip r:embed="rId3">
            <a:alphaModFix/>
          </a:blip>
          <a:srcRect/>
          <a:stretch/>
        </p:blipFill>
        <p:spPr>
          <a:xfrm>
            <a:off x="127819" y="1659920"/>
            <a:ext cx="9163666" cy="4554390"/>
          </a:xfrm>
          <a:prstGeom prst="rect">
            <a:avLst/>
          </a:prstGeom>
          <a:noFill/>
          <a:ln>
            <a:noFill/>
          </a:ln>
        </p:spPr>
      </p:pic>
      <p:sp>
        <p:nvSpPr>
          <p:cNvPr id="232" name="Google Shape;232;p28"/>
          <p:cNvSpPr txBox="1"/>
          <p:nvPr/>
        </p:nvSpPr>
        <p:spPr>
          <a:xfrm>
            <a:off x="9488128" y="2910347"/>
            <a:ext cx="2703869" cy="1200329"/>
          </a:xfrm>
          <a:prstGeom prst="rect">
            <a:avLst/>
          </a:prstGeom>
          <a:gradFill>
            <a:gsLst>
              <a:gs pos="0">
                <a:srgbClr val="B0CAE9"/>
              </a:gs>
              <a:gs pos="50000">
                <a:srgbClr val="A1C1E4"/>
              </a:gs>
              <a:gs pos="100000">
                <a:srgbClr val="90B8E4"/>
              </a:gs>
            </a:gsLst>
            <a:lin ang="5400000" scaled="0"/>
          </a:gradFill>
          <a:ln w="9525" cap="flat" cmpd="sng">
            <a:solidFill>
              <a:schemeClr val="accent5"/>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 KDE plots of the Features are either right-skewed or Left-skewed and have different scales.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6"/>
        <p:cNvGrpSpPr/>
        <p:nvPr/>
      </p:nvGrpSpPr>
      <p:grpSpPr>
        <a:xfrm>
          <a:off x="0" y="0"/>
          <a:ext cx="0" cy="0"/>
          <a:chOff x="0" y="0"/>
          <a:chExt cx="0" cy="0"/>
        </a:xfrm>
      </p:grpSpPr>
      <p:sp>
        <p:nvSpPr>
          <p:cNvPr id="237" name="Google Shape;237;p29"/>
          <p:cNvSpPr txBox="1"/>
          <p:nvPr/>
        </p:nvSpPr>
        <p:spPr>
          <a:xfrm>
            <a:off x="0" y="0"/>
            <a:ext cx="12192000" cy="1077218"/>
          </a:xfrm>
          <a:prstGeom prst="rect">
            <a:avLst/>
          </a:prstGeom>
          <a:gradFill>
            <a:gsLst>
              <a:gs pos="0">
                <a:srgbClr val="70A5DA"/>
              </a:gs>
              <a:gs pos="50000">
                <a:srgbClr val="539BDB"/>
              </a:gs>
              <a:gs pos="100000">
                <a:srgbClr val="4288C8"/>
              </a:gs>
            </a:gsLst>
            <a:lin ang="5400000" scaled="0"/>
          </a:gradFill>
          <a:ln w="9525" cap="flat" cmpd="sng">
            <a:solidFill>
              <a:schemeClr val="accent5"/>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just" rtl="0">
              <a:spcBef>
                <a:spcPts val="0"/>
              </a:spcBef>
              <a:spcAft>
                <a:spcPts val="0"/>
              </a:spcAft>
              <a:buNone/>
            </a:pPr>
            <a:endParaRPr sz="3200">
              <a:solidFill>
                <a:schemeClr val="lt1"/>
              </a:solidFill>
              <a:latin typeface="Calibri"/>
              <a:ea typeface="Calibri"/>
              <a:cs typeface="Calibri"/>
              <a:sym typeface="Calibri"/>
            </a:endParaRPr>
          </a:p>
          <a:p>
            <a:pPr marL="0" marR="0" lvl="0" indent="0" algn="just" rtl="0">
              <a:spcBef>
                <a:spcPts val="0"/>
              </a:spcBef>
              <a:spcAft>
                <a:spcPts val="0"/>
              </a:spcAft>
              <a:buNone/>
            </a:pPr>
            <a:r>
              <a:rPr lang="en-US" sz="3200">
                <a:solidFill>
                  <a:schemeClr val="lt1"/>
                </a:solidFill>
                <a:latin typeface="Calibri"/>
                <a:ea typeface="Calibri"/>
                <a:cs typeface="Calibri"/>
                <a:sym typeface="Calibri"/>
              </a:rPr>
              <a:t>First Log Transformation</a:t>
            </a:r>
            <a:endParaRPr/>
          </a:p>
        </p:txBody>
      </p:sp>
      <p:sp>
        <p:nvSpPr>
          <p:cNvPr id="238" name="Google Shape;238;p29"/>
          <p:cNvSpPr txBox="1"/>
          <p:nvPr/>
        </p:nvSpPr>
        <p:spPr>
          <a:xfrm>
            <a:off x="9848783" y="2792361"/>
            <a:ext cx="2353060" cy="1477328"/>
          </a:xfrm>
          <a:prstGeom prst="rect">
            <a:avLst/>
          </a:prstGeom>
          <a:gradFill>
            <a:gsLst>
              <a:gs pos="0">
                <a:srgbClr val="B0CAE9"/>
              </a:gs>
              <a:gs pos="50000">
                <a:srgbClr val="A1C1E4"/>
              </a:gs>
              <a:gs pos="100000">
                <a:srgbClr val="90B8E4"/>
              </a:gs>
            </a:gsLst>
            <a:lin ang="5400000" scaled="0"/>
          </a:gradFill>
          <a:ln w="9525" cap="flat" cmpd="sng">
            <a:solidFill>
              <a:schemeClr val="accent5"/>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All the features have been scaled between the range -5 and 20 after first Log transformation.</a:t>
            </a:r>
            <a:endParaRPr/>
          </a:p>
        </p:txBody>
      </p:sp>
      <p:pic>
        <p:nvPicPr>
          <p:cNvPr id="239" name="Google Shape;239;p29"/>
          <p:cNvPicPr preferRelativeResize="0"/>
          <p:nvPr/>
        </p:nvPicPr>
        <p:blipFill rotWithShape="1">
          <a:blip r:embed="rId3">
            <a:alphaModFix/>
          </a:blip>
          <a:srcRect/>
          <a:stretch/>
        </p:blipFill>
        <p:spPr>
          <a:xfrm>
            <a:off x="0" y="1449736"/>
            <a:ext cx="9848783" cy="4883355"/>
          </a:xfrm>
          <a:prstGeom prst="rect">
            <a:avLst/>
          </a:prstGeom>
          <a:noFill/>
          <a:ln>
            <a:noFill/>
          </a:ln>
        </p:spPr>
      </p:pic>
      <p:sp>
        <p:nvSpPr>
          <p:cNvPr id="240" name="Google Shape;240;p29"/>
          <p:cNvSpPr/>
          <p:nvPr/>
        </p:nvSpPr>
        <p:spPr>
          <a:xfrm>
            <a:off x="1779106" y="6273457"/>
            <a:ext cx="7981122" cy="524909"/>
          </a:xfrm>
          <a:prstGeom prst="leftRight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Data scaled between -5 and 20</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Google Shape;245;p30"/>
          <p:cNvPicPr preferRelativeResize="0">
            <a:picLocks noGrp="1"/>
          </p:cNvPicPr>
          <p:nvPr>
            <p:ph type="pic" idx="2"/>
          </p:nvPr>
        </p:nvPicPr>
        <p:blipFill rotWithShape="1">
          <a:blip r:embed="rId3">
            <a:alphaModFix/>
          </a:blip>
          <a:srcRect/>
          <a:stretch/>
        </p:blipFill>
        <p:spPr>
          <a:xfrm>
            <a:off x="1" y="0"/>
            <a:ext cx="4742121" cy="3434316"/>
          </a:xfrm>
          <a:prstGeom prst="rect">
            <a:avLst/>
          </a:prstGeom>
          <a:solidFill>
            <a:schemeClr val="accent2"/>
          </a:solidFill>
          <a:ln>
            <a:noFill/>
          </a:ln>
        </p:spPr>
      </p:pic>
      <p:pic>
        <p:nvPicPr>
          <p:cNvPr id="246" name="Google Shape;246;p30" descr="A picture containing blue glass buildings with reflection"/>
          <p:cNvPicPr preferRelativeResize="0">
            <a:picLocks noGrp="1"/>
          </p:cNvPicPr>
          <p:nvPr>
            <p:ph type="pic" idx="3"/>
          </p:nvPr>
        </p:nvPicPr>
        <p:blipFill rotWithShape="1">
          <a:blip r:embed="rId4">
            <a:alphaModFix/>
          </a:blip>
          <a:srcRect/>
          <a:stretch/>
        </p:blipFill>
        <p:spPr>
          <a:xfrm>
            <a:off x="-5" y="3432620"/>
            <a:ext cx="5178056" cy="3425380"/>
          </a:xfrm>
          <a:prstGeom prst="rect">
            <a:avLst/>
          </a:prstGeom>
          <a:solidFill>
            <a:srgbClr val="D5C3C5"/>
          </a:solidFill>
          <a:ln>
            <a:noFill/>
          </a:ln>
        </p:spPr>
      </p:pic>
      <p:sp>
        <p:nvSpPr>
          <p:cNvPr id="247" name="Google Shape;247;p30"/>
          <p:cNvSpPr txBox="1">
            <a:spLocks noGrp="1"/>
          </p:cNvSpPr>
          <p:nvPr>
            <p:ph type="sldNum" idx="12"/>
          </p:nvPr>
        </p:nvSpPr>
        <p:spPr>
          <a:xfrm>
            <a:off x="11602477" y="6398878"/>
            <a:ext cx="47088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rgbClr val="888888"/>
              </a:buClr>
              <a:buSzPts val="1200"/>
              <a:buFont typeface="Calibri"/>
              <a:buNone/>
            </a:pPr>
            <a:fld id="{00000000-1234-1234-1234-123412341234}" type="slidenum">
              <a:rPr lang="en-US"/>
              <a:t>13</a:t>
            </a:fld>
            <a:endParaRPr/>
          </a:p>
        </p:txBody>
      </p:sp>
      <p:sp>
        <p:nvSpPr>
          <p:cNvPr id="248" name="Google Shape;248;p30"/>
          <p:cNvSpPr txBox="1"/>
          <p:nvPr/>
        </p:nvSpPr>
        <p:spPr>
          <a:xfrm>
            <a:off x="818571" y="2265082"/>
            <a:ext cx="4141516" cy="864654"/>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2"/>
              </a:buClr>
              <a:buSzPts val="2400"/>
              <a:buFont typeface="Play"/>
              <a:buNone/>
            </a:pPr>
            <a:endParaRPr sz="2400" i="1" cap="none">
              <a:solidFill>
                <a:schemeClr val="lt1"/>
              </a:solidFill>
              <a:latin typeface="Play"/>
              <a:ea typeface="Play"/>
              <a:cs typeface="Play"/>
              <a:sym typeface="Play"/>
            </a:endParaRPr>
          </a:p>
        </p:txBody>
      </p:sp>
      <p:sp>
        <p:nvSpPr>
          <p:cNvPr id="249" name="Google Shape;249;p30"/>
          <p:cNvSpPr txBox="1"/>
          <p:nvPr/>
        </p:nvSpPr>
        <p:spPr>
          <a:xfrm>
            <a:off x="5693734" y="5640827"/>
            <a:ext cx="355827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Open Sans Light"/>
              <a:buNone/>
            </a:pPr>
            <a:r>
              <a:rPr lang="en-US" sz="1800" u="sng">
                <a:solidFill>
                  <a:schemeClr val="dk1"/>
                </a:solidFill>
                <a:latin typeface="Open Sans Light"/>
                <a:ea typeface="Open Sans Light"/>
                <a:cs typeface="Open Sans Light"/>
                <a:sym typeface="Open Sans Light"/>
                <a:hlinkClick r:id="rId5">
                  <a:extLst>
                    <a:ext uri="{A12FA001-AC4F-418D-AE19-62706E023703}">
                      <ahyp:hlinkClr xmlns:ahyp="http://schemas.microsoft.com/office/drawing/2018/hyperlinkcolor" val="tx"/>
                    </a:ext>
                  </a:extLst>
                </a:hlinkClick>
              </a:rPr>
              <a:t>Life Expectancy (WHO) (kaggle.com)</a:t>
            </a:r>
            <a:endParaRPr sz="1800">
              <a:solidFill>
                <a:schemeClr val="dk1"/>
              </a:solidFill>
              <a:latin typeface="Open Sans Light"/>
              <a:ea typeface="Open Sans Light"/>
              <a:cs typeface="Open Sans Light"/>
              <a:sym typeface="Open Sans Light"/>
            </a:endParaRPr>
          </a:p>
        </p:txBody>
      </p:sp>
      <p:pic>
        <p:nvPicPr>
          <p:cNvPr id="250" name="Google Shape;250;p30" descr="A black background with blue text&#10;&#10;Description automatically generated"/>
          <p:cNvPicPr preferRelativeResize="0"/>
          <p:nvPr/>
        </p:nvPicPr>
        <p:blipFill rotWithShape="1">
          <a:blip r:embed="rId6">
            <a:alphaModFix/>
          </a:blip>
          <a:srcRect l="19484" t="23521" r="27540" b="24199"/>
          <a:stretch/>
        </p:blipFill>
        <p:spPr>
          <a:xfrm>
            <a:off x="-81612" y="3653765"/>
            <a:ext cx="5311762" cy="2768152"/>
          </a:xfrm>
          <a:prstGeom prst="rect">
            <a:avLst/>
          </a:prstGeom>
          <a:noFill/>
          <a:ln>
            <a:noFill/>
          </a:ln>
        </p:spPr>
      </p:pic>
      <p:pic>
        <p:nvPicPr>
          <p:cNvPr id="251" name="Google Shape;251;p30" descr="Coronavirus - COVID-19 Testing, Vaccines And Resources"/>
          <p:cNvPicPr preferRelativeResize="0"/>
          <p:nvPr/>
        </p:nvPicPr>
        <p:blipFill rotWithShape="1">
          <a:blip r:embed="rId7">
            <a:alphaModFix/>
          </a:blip>
          <a:srcRect/>
          <a:stretch/>
        </p:blipFill>
        <p:spPr>
          <a:xfrm>
            <a:off x="9793842" y="5726118"/>
            <a:ext cx="1926210" cy="568081"/>
          </a:xfrm>
          <a:prstGeom prst="rect">
            <a:avLst/>
          </a:prstGeom>
          <a:noFill/>
          <a:ln>
            <a:noFill/>
          </a:ln>
        </p:spPr>
      </p:pic>
      <p:sp>
        <p:nvSpPr>
          <p:cNvPr id="252" name="Google Shape;252;p30"/>
          <p:cNvSpPr txBox="1">
            <a:spLocks noGrp="1"/>
          </p:cNvSpPr>
          <p:nvPr>
            <p:ph type="body" idx="1"/>
          </p:nvPr>
        </p:nvSpPr>
        <p:spPr>
          <a:xfrm>
            <a:off x="5870942" y="2183035"/>
            <a:ext cx="5178057" cy="1830741"/>
          </a:xfrm>
          <a:prstGeom prst="rect">
            <a:avLst/>
          </a:prstGeom>
          <a:noFill/>
          <a:ln>
            <a:noFill/>
          </a:ln>
        </p:spPr>
        <p:txBody>
          <a:bodyPr spcFirstLastPara="1" wrap="square" lIns="91425" tIns="45700" rIns="91425" bIns="45700" anchor="ctr" anchorCtr="0">
            <a:normAutofit/>
          </a:bodyPr>
          <a:lstStyle/>
          <a:p>
            <a:pPr marL="457200" lvl="0" indent="-228600" algn="l" rtl="0">
              <a:lnSpc>
                <a:spcPct val="100000"/>
              </a:lnSpc>
              <a:spcBef>
                <a:spcPts val="1000"/>
              </a:spcBef>
              <a:spcAft>
                <a:spcPts val="0"/>
              </a:spcAft>
              <a:buClr>
                <a:schemeClr val="dk2"/>
              </a:buClr>
              <a:buSzPts val="1920"/>
              <a:buNone/>
            </a:pPr>
            <a:r>
              <a:rPr lang="en-US" sz="3600"/>
              <a:t>Machine Learning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098B2C-5A0D-31FE-9948-5488FF99AB9D}"/>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EBC19F3-F8A7-1974-5EFA-A1207AF0C224}"/>
              </a:ext>
            </a:extLst>
          </p:cNvPr>
          <p:cNvSpPr txBox="1">
            <a:spLocks noGrp="1" noRot="1" noMove="1" noResize="1" noEditPoints="1" noAdjustHandles="1" noChangeArrowheads="1" noChangeShapeType="1"/>
          </p:cNvSpPr>
          <p:nvPr/>
        </p:nvSpPr>
        <p:spPr>
          <a:xfrm>
            <a:off x="0" y="0"/>
            <a:ext cx="12192000" cy="1077218"/>
          </a:xfrm>
          <a:prstGeom prst="rect">
            <a:avLst/>
          </a:prstGeom>
          <a:gradFill>
            <a:gsLst>
              <a:gs pos="0">
                <a:srgbClr val="70A5DA"/>
              </a:gs>
              <a:gs pos="50000">
                <a:srgbClr val="539BDB"/>
              </a:gs>
              <a:gs pos="100000">
                <a:srgbClr val="4288C8"/>
              </a:gs>
            </a:gsLst>
            <a:lin ang="5400000" scaled="0"/>
          </a:gradFill>
          <a:ln w="9525" cap="flat" cmpd="sng">
            <a:solidFill>
              <a:schemeClr val="accent5"/>
            </a:solidFill>
            <a:prstDash val="solid"/>
            <a:miter lim="800000"/>
            <a:headEnd type="none" w="sm" len="sm"/>
            <a:tailEnd type="none" w="sm" len="sm"/>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lgn="just">
              <a:buNone/>
              <a:defRPr sz="3200">
                <a:latin typeface="Calibri"/>
                <a:ea typeface="Calibri"/>
                <a:cs typeface="Calibri"/>
              </a:defRPr>
            </a:lvl1pPr>
            <a:lvl2pPr>
              <a:defRPr>
                <a:solidFill>
                  <a:srgbClr val="000000"/>
                </a:solidFill>
                <a:latin typeface="Arial"/>
                <a:ea typeface="Arial"/>
                <a:cs typeface="Arial"/>
              </a:defRPr>
            </a:lvl2pPr>
            <a:lvl3pPr>
              <a:defRPr>
                <a:solidFill>
                  <a:srgbClr val="000000"/>
                </a:solidFill>
                <a:latin typeface="Arial"/>
                <a:ea typeface="Arial"/>
                <a:cs typeface="Arial"/>
              </a:defRPr>
            </a:lvl3pPr>
            <a:lvl4pPr>
              <a:defRPr>
                <a:solidFill>
                  <a:srgbClr val="000000"/>
                </a:solidFill>
                <a:latin typeface="Arial"/>
                <a:ea typeface="Arial"/>
                <a:cs typeface="Arial"/>
              </a:defRPr>
            </a:lvl4pPr>
            <a:lvl5pPr>
              <a:defRPr>
                <a:solidFill>
                  <a:srgbClr val="000000"/>
                </a:solidFill>
                <a:latin typeface="Arial"/>
                <a:ea typeface="Arial"/>
                <a:cs typeface="Arial"/>
              </a:defRPr>
            </a:lvl5pPr>
            <a:lvl6pPr>
              <a:defRPr>
                <a:solidFill>
                  <a:srgbClr val="000000"/>
                </a:solidFill>
                <a:latin typeface="Arial"/>
                <a:ea typeface="Arial"/>
                <a:cs typeface="Arial"/>
              </a:defRPr>
            </a:lvl6pPr>
            <a:lvl7pPr>
              <a:defRPr>
                <a:solidFill>
                  <a:srgbClr val="000000"/>
                </a:solidFill>
                <a:latin typeface="Arial"/>
                <a:ea typeface="Arial"/>
                <a:cs typeface="Arial"/>
              </a:defRPr>
            </a:lvl7pPr>
            <a:lvl8pPr>
              <a:defRPr>
                <a:solidFill>
                  <a:srgbClr val="000000"/>
                </a:solidFill>
                <a:latin typeface="Arial"/>
                <a:ea typeface="Arial"/>
                <a:cs typeface="Arial"/>
              </a:defRPr>
            </a:lvl8pPr>
            <a:lvl9pPr>
              <a:defRPr>
                <a:solidFill>
                  <a:srgbClr val="000000"/>
                </a:solidFill>
                <a:latin typeface="Arial"/>
                <a:ea typeface="Arial"/>
                <a:cs typeface="Arial"/>
              </a:defRPr>
            </a:lvl9pPr>
          </a:lstStyle>
          <a:p>
            <a:endParaRPr lang="en-US" dirty="0"/>
          </a:p>
          <a:p>
            <a:r>
              <a:rPr lang="en-US" dirty="0">
                <a:solidFill>
                  <a:schemeClr val="bg1"/>
                </a:solidFill>
              </a:rPr>
              <a:t>Feature Selection Techniques </a:t>
            </a:r>
          </a:p>
        </p:txBody>
      </p:sp>
      <p:pic>
        <p:nvPicPr>
          <p:cNvPr id="1028" name="Picture 4" descr="Data Science: Feature Selection: Filter method, Wrapper method and ...">
            <a:extLst>
              <a:ext uri="{FF2B5EF4-FFF2-40B4-BE49-F238E27FC236}">
                <a16:creationId xmlns:a16="http://schemas.microsoft.com/office/drawing/2014/main" id="{DB3DB808-E31B-E029-D2E5-17CD5245D5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472" y="2109890"/>
            <a:ext cx="4426204" cy="232359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98B6D4F2-6B43-35FD-6DB0-D4E1DE8917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122"/>
          <a:stretch/>
        </p:blipFill>
        <p:spPr bwMode="auto">
          <a:xfrm>
            <a:off x="4967594" y="1372187"/>
            <a:ext cx="6614806" cy="4782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9768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1"/>
          <p:cNvSpPr txBox="1"/>
          <p:nvPr/>
        </p:nvSpPr>
        <p:spPr>
          <a:xfrm>
            <a:off x="0" y="0"/>
            <a:ext cx="12192000" cy="1077218"/>
          </a:xfrm>
          <a:prstGeom prst="rect">
            <a:avLst/>
          </a:prstGeom>
          <a:gradFill>
            <a:gsLst>
              <a:gs pos="0">
                <a:srgbClr val="70A5DA"/>
              </a:gs>
              <a:gs pos="50000">
                <a:srgbClr val="539BDB"/>
              </a:gs>
              <a:gs pos="100000">
                <a:srgbClr val="4288C8"/>
              </a:gs>
            </a:gsLst>
            <a:lin ang="5400000" scaled="0"/>
          </a:gradFill>
          <a:ln w="9525" cap="flat" cmpd="sng">
            <a:solidFill>
              <a:schemeClr val="accent5"/>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just" rtl="0">
              <a:spcBef>
                <a:spcPts val="0"/>
              </a:spcBef>
              <a:spcAft>
                <a:spcPts val="0"/>
              </a:spcAft>
              <a:buNone/>
            </a:pPr>
            <a:endParaRPr sz="3200" dirty="0">
              <a:solidFill>
                <a:schemeClr val="lt1"/>
              </a:solidFill>
              <a:latin typeface="Calibri"/>
              <a:ea typeface="Calibri"/>
              <a:cs typeface="Calibri"/>
              <a:sym typeface="Calibri"/>
            </a:endParaRPr>
          </a:p>
          <a:p>
            <a:pPr marL="0" marR="0" lvl="0" indent="0" algn="just" rtl="0">
              <a:spcBef>
                <a:spcPts val="0"/>
              </a:spcBef>
              <a:spcAft>
                <a:spcPts val="0"/>
              </a:spcAft>
              <a:buNone/>
            </a:pPr>
            <a:r>
              <a:rPr lang="en-US" sz="3200" dirty="0">
                <a:solidFill>
                  <a:schemeClr val="lt1"/>
                </a:solidFill>
                <a:latin typeface="Calibri"/>
                <a:ea typeface="Calibri"/>
                <a:cs typeface="Calibri"/>
                <a:sym typeface="Calibri"/>
              </a:rPr>
              <a:t>Correlations Heatmap</a:t>
            </a:r>
            <a:endParaRPr dirty="0"/>
          </a:p>
        </p:txBody>
      </p:sp>
      <p:pic>
        <p:nvPicPr>
          <p:cNvPr id="258" name="Google Shape;258;p31"/>
          <p:cNvPicPr preferRelativeResize="0"/>
          <p:nvPr/>
        </p:nvPicPr>
        <p:blipFill rotWithShape="1">
          <a:blip r:embed="rId3">
            <a:alphaModFix/>
          </a:blip>
          <a:srcRect/>
          <a:stretch/>
        </p:blipFill>
        <p:spPr>
          <a:xfrm>
            <a:off x="0" y="1504447"/>
            <a:ext cx="5515897" cy="5296437"/>
          </a:xfrm>
          <a:prstGeom prst="rect">
            <a:avLst/>
          </a:prstGeom>
          <a:noFill/>
          <a:ln>
            <a:noFill/>
          </a:ln>
        </p:spPr>
      </p:pic>
      <p:pic>
        <p:nvPicPr>
          <p:cNvPr id="259" name="Google Shape;259;p31"/>
          <p:cNvPicPr preferRelativeResize="0"/>
          <p:nvPr/>
        </p:nvPicPr>
        <p:blipFill rotWithShape="1">
          <a:blip r:embed="rId4">
            <a:alphaModFix/>
          </a:blip>
          <a:srcRect/>
          <a:stretch/>
        </p:blipFill>
        <p:spPr>
          <a:xfrm>
            <a:off x="7934795" y="1126378"/>
            <a:ext cx="3795089" cy="2720576"/>
          </a:xfrm>
          <a:prstGeom prst="rect">
            <a:avLst/>
          </a:prstGeom>
          <a:noFill/>
          <a:ln>
            <a:noFill/>
          </a:ln>
        </p:spPr>
      </p:pic>
      <p:pic>
        <p:nvPicPr>
          <p:cNvPr id="260" name="Google Shape;260;p31"/>
          <p:cNvPicPr preferRelativeResize="0"/>
          <p:nvPr/>
        </p:nvPicPr>
        <p:blipFill rotWithShape="1">
          <a:blip r:embed="rId5">
            <a:alphaModFix/>
          </a:blip>
          <a:srcRect/>
          <a:stretch/>
        </p:blipFill>
        <p:spPr>
          <a:xfrm>
            <a:off x="8013452" y="4152666"/>
            <a:ext cx="3817951" cy="270533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265" name="Google Shape;265;p32"/>
          <p:cNvPicPr preferRelativeResize="0"/>
          <p:nvPr/>
        </p:nvPicPr>
        <p:blipFill rotWithShape="1">
          <a:blip r:embed="rId3">
            <a:alphaModFix/>
          </a:blip>
          <a:srcRect/>
          <a:stretch/>
        </p:blipFill>
        <p:spPr>
          <a:xfrm>
            <a:off x="124967" y="1442708"/>
            <a:ext cx="7662772" cy="5095744"/>
          </a:xfrm>
          <a:prstGeom prst="rect">
            <a:avLst/>
          </a:prstGeom>
          <a:noFill/>
          <a:ln>
            <a:noFill/>
          </a:ln>
        </p:spPr>
      </p:pic>
      <p:sp>
        <p:nvSpPr>
          <p:cNvPr id="266" name="Google Shape;266;p32"/>
          <p:cNvSpPr txBox="1"/>
          <p:nvPr/>
        </p:nvSpPr>
        <p:spPr>
          <a:xfrm>
            <a:off x="0" y="0"/>
            <a:ext cx="12192000" cy="1077218"/>
          </a:xfrm>
          <a:prstGeom prst="rect">
            <a:avLst/>
          </a:prstGeom>
          <a:gradFill>
            <a:gsLst>
              <a:gs pos="0">
                <a:srgbClr val="70A5DA"/>
              </a:gs>
              <a:gs pos="50000">
                <a:srgbClr val="539BDB"/>
              </a:gs>
              <a:gs pos="100000">
                <a:srgbClr val="4288C8"/>
              </a:gs>
            </a:gsLst>
            <a:lin ang="5400000" scaled="0"/>
          </a:gradFill>
          <a:ln w="9525" cap="flat" cmpd="sng">
            <a:solidFill>
              <a:schemeClr val="accent5"/>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just" rtl="0">
              <a:spcBef>
                <a:spcPts val="0"/>
              </a:spcBef>
              <a:spcAft>
                <a:spcPts val="0"/>
              </a:spcAft>
              <a:buNone/>
            </a:pPr>
            <a:endParaRPr sz="3200">
              <a:solidFill>
                <a:schemeClr val="lt1"/>
              </a:solidFill>
              <a:latin typeface="Calibri"/>
              <a:ea typeface="Calibri"/>
              <a:cs typeface="Calibri"/>
              <a:sym typeface="Calibri"/>
            </a:endParaRPr>
          </a:p>
          <a:p>
            <a:pPr marL="0" marR="0" lvl="0" indent="0" algn="just" rtl="0">
              <a:spcBef>
                <a:spcPts val="0"/>
              </a:spcBef>
              <a:spcAft>
                <a:spcPts val="0"/>
              </a:spcAft>
              <a:buNone/>
            </a:pPr>
            <a:r>
              <a:rPr lang="en-US" sz="3200">
                <a:solidFill>
                  <a:schemeClr val="lt1"/>
                </a:solidFill>
                <a:latin typeface="Calibri"/>
                <a:ea typeface="Calibri"/>
                <a:cs typeface="Calibri"/>
                <a:sym typeface="Calibri"/>
              </a:rPr>
              <a:t>Box Plots for Outlier Visualization</a:t>
            </a:r>
            <a:endParaRPr/>
          </a:p>
        </p:txBody>
      </p:sp>
      <p:sp>
        <p:nvSpPr>
          <p:cNvPr id="267" name="Google Shape;267;p32"/>
          <p:cNvSpPr txBox="1"/>
          <p:nvPr/>
        </p:nvSpPr>
        <p:spPr>
          <a:xfrm>
            <a:off x="8721213" y="2625214"/>
            <a:ext cx="2821858" cy="1477328"/>
          </a:xfrm>
          <a:prstGeom prst="rect">
            <a:avLst/>
          </a:prstGeom>
          <a:gradFill>
            <a:gsLst>
              <a:gs pos="0">
                <a:srgbClr val="B0CAE9"/>
              </a:gs>
              <a:gs pos="50000">
                <a:srgbClr val="A1C1E4"/>
              </a:gs>
              <a:gs pos="100000">
                <a:srgbClr val="90B8E4"/>
              </a:gs>
            </a:gsLst>
            <a:lin ang="5400000" scaled="0"/>
          </a:gradFill>
          <a:ln w="9525" cap="flat" cmpd="sng">
            <a:solidFill>
              <a:schemeClr val="accent5"/>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 Box plots for the features show that each of the outliers have a large number of outliers with varying scales.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3"/>
          <p:cNvSpPr txBox="1"/>
          <p:nvPr/>
        </p:nvSpPr>
        <p:spPr>
          <a:xfrm>
            <a:off x="0" y="0"/>
            <a:ext cx="12192000" cy="1077218"/>
          </a:xfrm>
          <a:prstGeom prst="rect">
            <a:avLst/>
          </a:prstGeom>
          <a:gradFill>
            <a:gsLst>
              <a:gs pos="0">
                <a:srgbClr val="70A5DA"/>
              </a:gs>
              <a:gs pos="50000">
                <a:srgbClr val="539BDB"/>
              </a:gs>
              <a:gs pos="100000">
                <a:srgbClr val="4288C8"/>
              </a:gs>
            </a:gsLst>
            <a:lin ang="5400000" scaled="0"/>
          </a:gradFill>
          <a:ln w="9525" cap="flat" cmpd="sng">
            <a:solidFill>
              <a:schemeClr val="accent5"/>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just" rtl="0">
              <a:spcBef>
                <a:spcPts val="0"/>
              </a:spcBef>
              <a:spcAft>
                <a:spcPts val="0"/>
              </a:spcAft>
              <a:buNone/>
            </a:pPr>
            <a:endParaRPr sz="3200">
              <a:solidFill>
                <a:schemeClr val="lt1"/>
              </a:solidFill>
              <a:latin typeface="Calibri"/>
              <a:ea typeface="Calibri"/>
              <a:cs typeface="Calibri"/>
              <a:sym typeface="Calibri"/>
            </a:endParaRPr>
          </a:p>
          <a:p>
            <a:pPr marL="0" marR="0" lvl="0" indent="0" algn="just" rtl="0">
              <a:spcBef>
                <a:spcPts val="0"/>
              </a:spcBef>
              <a:spcAft>
                <a:spcPts val="0"/>
              </a:spcAft>
              <a:buNone/>
            </a:pPr>
            <a:r>
              <a:rPr lang="en-US" sz="3200">
                <a:solidFill>
                  <a:schemeClr val="lt1"/>
                </a:solidFill>
                <a:latin typeface="Calibri"/>
                <a:ea typeface="Calibri"/>
                <a:cs typeface="Calibri"/>
                <a:sym typeface="Calibri"/>
              </a:rPr>
              <a:t>Winsorization method for outlier removal</a:t>
            </a:r>
            <a:endParaRPr sz="3200">
              <a:solidFill>
                <a:schemeClr val="lt1"/>
              </a:solidFill>
              <a:latin typeface="Calibri"/>
              <a:ea typeface="Calibri"/>
              <a:cs typeface="Calibri"/>
              <a:sym typeface="Calibri"/>
            </a:endParaRPr>
          </a:p>
        </p:txBody>
      </p:sp>
      <p:pic>
        <p:nvPicPr>
          <p:cNvPr id="273" name="Google Shape;273;p33"/>
          <p:cNvPicPr preferRelativeResize="0"/>
          <p:nvPr/>
        </p:nvPicPr>
        <p:blipFill rotWithShape="1">
          <a:blip r:embed="rId3">
            <a:alphaModFix/>
          </a:blip>
          <a:srcRect/>
          <a:stretch/>
        </p:blipFill>
        <p:spPr>
          <a:xfrm>
            <a:off x="167579" y="1271922"/>
            <a:ext cx="8013904" cy="5322888"/>
          </a:xfrm>
          <a:prstGeom prst="rect">
            <a:avLst/>
          </a:prstGeom>
          <a:noFill/>
          <a:ln>
            <a:noFill/>
          </a:ln>
        </p:spPr>
      </p:pic>
      <p:sp>
        <p:nvSpPr>
          <p:cNvPr id="274" name="Google Shape;274;p33"/>
          <p:cNvSpPr txBox="1"/>
          <p:nvPr/>
        </p:nvSpPr>
        <p:spPr>
          <a:xfrm>
            <a:off x="8416415" y="3470786"/>
            <a:ext cx="3765324" cy="1477328"/>
          </a:xfrm>
          <a:prstGeom prst="rect">
            <a:avLst/>
          </a:prstGeom>
          <a:gradFill>
            <a:gsLst>
              <a:gs pos="0">
                <a:srgbClr val="B0CAE9"/>
              </a:gs>
              <a:gs pos="50000">
                <a:srgbClr val="A1C1E4"/>
              </a:gs>
              <a:gs pos="100000">
                <a:srgbClr val="90B8E4"/>
              </a:gs>
            </a:gsLst>
            <a:lin ang="5400000" scaled="0"/>
          </a:gradFill>
          <a:ln w="9525" cap="flat" cmpd="sng">
            <a:solidFill>
              <a:schemeClr val="accent5"/>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Points below 5</a:t>
            </a:r>
            <a:r>
              <a:rPr lang="en-US" sz="1800" baseline="30000">
                <a:solidFill>
                  <a:schemeClr val="dk1"/>
                </a:solidFill>
                <a:latin typeface="Calibri"/>
                <a:ea typeface="Calibri"/>
                <a:cs typeface="Calibri"/>
                <a:sym typeface="Calibri"/>
              </a:rPr>
              <a:t>th</a:t>
            </a:r>
            <a:r>
              <a:rPr lang="en-US" sz="1800">
                <a:solidFill>
                  <a:schemeClr val="dk1"/>
                </a:solidFill>
                <a:latin typeface="Calibri"/>
                <a:ea typeface="Calibri"/>
                <a:cs typeface="Calibri"/>
                <a:sym typeface="Calibri"/>
              </a:rPr>
              <a:t> percentile 🡪 5</a:t>
            </a:r>
            <a:r>
              <a:rPr lang="en-US" sz="1800" baseline="30000">
                <a:solidFill>
                  <a:schemeClr val="dk1"/>
                </a:solidFill>
                <a:latin typeface="Calibri"/>
                <a:ea typeface="Calibri"/>
                <a:cs typeface="Calibri"/>
                <a:sym typeface="Calibri"/>
              </a:rPr>
              <a:t>th</a:t>
            </a:r>
            <a:r>
              <a:rPr lang="en-US" sz="1800">
                <a:solidFill>
                  <a:schemeClr val="dk1"/>
                </a:solidFill>
                <a:latin typeface="Calibri"/>
                <a:ea typeface="Calibri"/>
                <a:cs typeface="Calibri"/>
                <a:sym typeface="Calibri"/>
              </a:rPr>
              <a:t> Percentile.</a:t>
            </a:r>
            <a:endParaRPr/>
          </a:p>
          <a:p>
            <a:pPr marL="0" marR="0" lvl="0" indent="0" algn="l" rtl="0">
              <a:spcBef>
                <a:spcPts val="0"/>
              </a:spcBef>
              <a:spcAft>
                <a:spcPts val="0"/>
              </a:spcAft>
              <a:buNone/>
            </a:pPr>
            <a:endParaRPr sz="1800" b="0" i="0">
              <a:solidFill>
                <a:srgbClr val="111111"/>
              </a:solidFill>
              <a:latin typeface="Arial"/>
              <a:ea typeface="Arial"/>
              <a:cs typeface="Arial"/>
              <a:sym typeface="Arial"/>
            </a:endParaRPr>
          </a:p>
          <a:p>
            <a:pPr marL="0" marR="0" lvl="0" indent="0" algn="l" rtl="0">
              <a:spcBef>
                <a:spcPts val="0"/>
              </a:spcBef>
              <a:spcAft>
                <a:spcPts val="0"/>
              </a:spcAft>
              <a:buNone/>
            </a:pPr>
            <a:r>
              <a:rPr lang="en-US" sz="1800">
                <a:solidFill>
                  <a:srgbClr val="111111"/>
                </a:solidFill>
                <a:latin typeface="Arial"/>
                <a:ea typeface="Arial"/>
                <a:cs typeface="Arial"/>
                <a:sym typeface="Arial"/>
              </a:rPr>
              <a:t>Points above 95</a:t>
            </a:r>
            <a:r>
              <a:rPr lang="en-US" sz="1800" baseline="30000">
                <a:solidFill>
                  <a:srgbClr val="111111"/>
                </a:solidFill>
                <a:latin typeface="Arial"/>
                <a:ea typeface="Arial"/>
                <a:cs typeface="Arial"/>
                <a:sym typeface="Arial"/>
              </a:rPr>
              <a:t>th</a:t>
            </a:r>
            <a:r>
              <a:rPr lang="en-US" sz="1800">
                <a:solidFill>
                  <a:srgbClr val="111111"/>
                </a:solidFill>
                <a:latin typeface="Arial"/>
                <a:ea typeface="Arial"/>
                <a:cs typeface="Arial"/>
                <a:sym typeface="Arial"/>
              </a:rPr>
              <a:t> percentile 🡪 95</a:t>
            </a:r>
            <a:r>
              <a:rPr lang="en-US" sz="1800" baseline="30000">
                <a:solidFill>
                  <a:srgbClr val="111111"/>
                </a:solidFill>
                <a:latin typeface="Arial"/>
                <a:ea typeface="Arial"/>
                <a:cs typeface="Arial"/>
                <a:sym typeface="Arial"/>
              </a:rPr>
              <a:t>th</a:t>
            </a:r>
            <a:r>
              <a:rPr lang="en-US" sz="1800">
                <a:solidFill>
                  <a:srgbClr val="111111"/>
                </a:solidFill>
                <a:latin typeface="Arial"/>
                <a:ea typeface="Arial"/>
                <a:cs typeface="Arial"/>
                <a:sym typeface="Arial"/>
              </a:rPr>
              <a:t> Percentile.</a:t>
            </a:r>
            <a:endParaRPr sz="1800" b="0" i="0">
              <a:solidFill>
                <a:srgbClr val="111111"/>
              </a:solidFill>
              <a:latin typeface="Arial"/>
              <a:ea typeface="Arial"/>
              <a:cs typeface="Arial"/>
              <a:sym typeface="Arial"/>
            </a:endParaRPr>
          </a:p>
        </p:txBody>
      </p:sp>
      <p:sp>
        <p:nvSpPr>
          <p:cNvPr id="275" name="Google Shape;275;p33"/>
          <p:cNvSpPr txBox="1"/>
          <p:nvPr/>
        </p:nvSpPr>
        <p:spPr>
          <a:xfrm>
            <a:off x="8416415" y="2056239"/>
            <a:ext cx="3765324" cy="923330"/>
          </a:xfrm>
          <a:prstGeom prst="rect">
            <a:avLst/>
          </a:prstGeom>
          <a:gradFill>
            <a:gsLst>
              <a:gs pos="0">
                <a:srgbClr val="B0CAE9"/>
              </a:gs>
              <a:gs pos="50000">
                <a:srgbClr val="A1C1E4"/>
              </a:gs>
              <a:gs pos="100000">
                <a:srgbClr val="90B8E4"/>
              </a:gs>
            </a:gsLst>
            <a:lin ang="5400000" scaled="0"/>
          </a:gradFill>
          <a:ln w="9525" cap="flat" cmpd="sng">
            <a:solidFill>
              <a:schemeClr val="accent5"/>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a:solidFill>
                  <a:srgbClr val="111111"/>
                </a:solidFill>
                <a:latin typeface="Arial"/>
                <a:ea typeface="Arial"/>
                <a:cs typeface="Arial"/>
                <a:sym typeface="Arial"/>
              </a:rPr>
              <a:t>In </a:t>
            </a:r>
            <a:r>
              <a:rPr lang="en-US" sz="1800">
                <a:solidFill>
                  <a:schemeClr val="dk1"/>
                </a:solidFill>
                <a:latin typeface="Calibri"/>
                <a:ea typeface="Calibri"/>
                <a:cs typeface="Calibri"/>
                <a:sym typeface="Calibri"/>
              </a:rPr>
              <a:t>winsorization</a:t>
            </a:r>
            <a:r>
              <a:rPr lang="en-US" sz="1800" b="0" i="0">
                <a:solidFill>
                  <a:srgbClr val="111111"/>
                </a:solidFill>
                <a:latin typeface="Arial"/>
                <a:ea typeface="Arial"/>
                <a:cs typeface="Arial"/>
                <a:sym typeface="Arial"/>
              </a:rPr>
              <a:t>, extreme values are replaced with values closer to the rest of the data.</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4"/>
          <p:cNvSpPr txBox="1">
            <a:spLocks noGrp="1"/>
          </p:cNvSpPr>
          <p:nvPr>
            <p:ph type="title"/>
          </p:nvPr>
        </p:nvSpPr>
        <p:spPr>
          <a:xfrm>
            <a:off x="496824" y="437966"/>
            <a:ext cx="4560584" cy="76360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Calibri"/>
              <a:buNone/>
            </a:pPr>
            <a:r>
              <a:rPr lang="en-US" b="1"/>
              <a:t>Modeling</a:t>
            </a:r>
            <a:endParaRPr/>
          </a:p>
        </p:txBody>
      </p:sp>
      <p:grpSp>
        <p:nvGrpSpPr>
          <p:cNvPr id="281" name="Google Shape;281;p34"/>
          <p:cNvGrpSpPr/>
          <p:nvPr/>
        </p:nvGrpSpPr>
        <p:grpSpPr>
          <a:xfrm>
            <a:off x="-1" y="483038"/>
            <a:ext cx="355196" cy="673460"/>
            <a:chOff x="0" y="823811"/>
            <a:chExt cx="355196" cy="673460"/>
          </a:xfrm>
        </p:grpSpPr>
        <p:sp>
          <p:nvSpPr>
            <p:cNvPr id="282" name="Google Shape;282;p34"/>
            <p:cNvSpPr/>
            <p:nvPr/>
          </p:nvSpPr>
          <p:spPr>
            <a:xfrm>
              <a:off x="0" y="823811"/>
              <a:ext cx="87363" cy="67346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83" name="Google Shape;283;p34"/>
            <p:cNvSpPr/>
            <p:nvPr/>
          </p:nvSpPr>
          <p:spPr>
            <a:xfrm>
              <a:off x="159341" y="823811"/>
              <a:ext cx="195855" cy="67346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284" name="Google Shape;284;p34"/>
          <p:cNvSpPr/>
          <p:nvPr/>
        </p:nvSpPr>
        <p:spPr>
          <a:xfrm>
            <a:off x="2226618" y="1947333"/>
            <a:ext cx="2255773" cy="2944540"/>
          </a:xfrm>
          <a:prstGeom prst="rect">
            <a:avLst/>
          </a:prstGeom>
          <a:solidFill>
            <a:srgbClr val="C7D5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85" name="Google Shape;285;p34"/>
          <p:cNvSpPr/>
          <p:nvPr/>
        </p:nvSpPr>
        <p:spPr>
          <a:xfrm>
            <a:off x="4901173" y="1947333"/>
            <a:ext cx="2255773" cy="2944540"/>
          </a:xfrm>
          <a:prstGeom prst="rect">
            <a:avLst/>
          </a:prstGeom>
          <a:solidFill>
            <a:srgbClr val="C7D5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86" name="Google Shape;286;p34"/>
          <p:cNvSpPr/>
          <p:nvPr/>
        </p:nvSpPr>
        <p:spPr>
          <a:xfrm>
            <a:off x="7593887" y="1947333"/>
            <a:ext cx="2255773" cy="2944540"/>
          </a:xfrm>
          <a:prstGeom prst="rect">
            <a:avLst/>
          </a:prstGeom>
          <a:solidFill>
            <a:srgbClr val="C7D5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pic>
        <p:nvPicPr>
          <p:cNvPr id="287" name="Google Shape;287;p34" descr="Bullseye"/>
          <p:cNvPicPr preferRelativeResize="0"/>
          <p:nvPr/>
        </p:nvPicPr>
        <p:blipFill rotWithShape="1">
          <a:blip r:embed="rId3">
            <a:alphaModFix/>
          </a:blip>
          <a:srcRect/>
          <a:stretch/>
        </p:blipFill>
        <p:spPr>
          <a:xfrm>
            <a:off x="2836167" y="2088699"/>
            <a:ext cx="914400" cy="914400"/>
          </a:xfrm>
          <a:prstGeom prst="rect">
            <a:avLst/>
          </a:prstGeom>
          <a:noFill/>
          <a:ln>
            <a:noFill/>
          </a:ln>
        </p:spPr>
      </p:pic>
      <p:pic>
        <p:nvPicPr>
          <p:cNvPr id="288" name="Google Shape;288;p34" descr="Research"/>
          <p:cNvPicPr preferRelativeResize="0"/>
          <p:nvPr/>
        </p:nvPicPr>
        <p:blipFill rotWithShape="1">
          <a:blip r:embed="rId4">
            <a:alphaModFix/>
          </a:blip>
          <a:srcRect/>
          <a:stretch/>
        </p:blipFill>
        <p:spPr>
          <a:xfrm>
            <a:off x="8328620" y="2088699"/>
            <a:ext cx="914400" cy="914400"/>
          </a:xfrm>
          <a:prstGeom prst="rect">
            <a:avLst/>
          </a:prstGeom>
          <a:noFill/>
          <a:ln>
            <a:noFill/>
          </a:ln>
        </p:spPr>
      </p:pic>
      <p:pic>
        <p:nvPicPr>
          <p:cNvPr id="289" name="Google Shape;289;p34" descr="Bar chart"/>
          <p:cNvPicPr preferRelativeResize="0"/>
          <p:nvPr/>
        </p:nvPicPr>
        <p:blipFill rotWithShape="1">
          <a:blip r:embed="rId5">
            <a:alphaModFix/>
          </a:blip>
          <a:srcRect/>
          <a:stretch/>
        </p:blipFill>
        <p:spPr>
          <a:xfrm>
            <a:off x="5571859" y="2070719"/>
            <a:ext cx="914400" cy="914400"/>
          </a:xfrm>
          <a:prstGeom prst="rect">
            <a:avLst/>
          </a:prstGeom>
          <a:noFill/>
          <a:ln>
            <a:noFill/>
          </a:ln>
        </p:spPr>
      </p:pic>
      <p:sp>
        <p:nvSpPr>
          <p:cNvPr id="290" name="Google Shape;290;p34"/>
          <p:cNvSpPr txBox="1"/>
          <p:nvPr/>
        </p:nvSpPr>
        <p:spPr>
          <a:xfrm>
            <a:off x="2301744" y="3146013"/>
            <a:ext cx="2105520" cy="1138624"/>
          </a:xfrm>
          <a:prstGeom prst="rect">
            <a:avLst/>
          </a:prstGeom>
          <a:noFill/>
          <a:ln>
            <a:noFill/>
          </a:ln>
        </p:spPr>
        <p:txBody>
          <a:bodyPr spcFirstLastPara="1" wrap="square" lIns="91425" tIns="45700" rIns="91425" bIns="45700" anchor="ctr" anchorCtr="0">
            <a:normAutofit fontScale="47500" lnSpcReduction="20000"/>
          </a:bodyPr>
          <a:lstStyle/>
          <a:p>
            <a:pPr marL="0" marR="0" lvl="0" indent="0" algn="l" rtl="0">
              <a:lnSpc>
                <a:spcPct val="90000"/>
              </a:lnSpc>
              <a:spcBef>
                <a:spcPts val="0"/>
              </a:spcBef>
              <a:spcAft>
                <a:spcPts val="0"/>
              </a:spcAft>
              <a:buClr>
                <a:srgbClr val="000000"/>
              </a:buClr>
              <a:buSzPct val="191387"/>
              <a:buFont typeface="Calibri"/>
              <a:buNone/>
            </a:pPr>
            <a:r>
              <a:rPr lang="en-US" sz="4200" b="1" i="0" u="none" strike="noStrike" cap="none">
                <a:solidFill>
                  <a:srgbClr val="000000"/>
                </a:solidFill>
                <a:latin typeface="Calibri"/>
                <a:ea typeface="Calibri"/>
                <a:cs typeface="Calibri"/>
                <a:sym typeface="Calibri"/>
              </a:rPr>
              <a:t>DATA SPLITTING</a:t>
            </a:r>
            <a:endParaRPr sz="13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ct val="191387"/>
              <a:buFont typeface="Calibri"/>
              <a:buNone/>
            </a:pPr>
            <a:br>
              <a:rPr lang="en-US" sz="4400" b="0" i="0" u="none" strike="noStrike" cap="none">
                <a:solidFill>
                  <a:srgbClr val="000000"/>
                </a:solidFill>
                <a:latin typeface="Calibri"/>
                <a:ea typeface="Calibri"/>
                <a:cs typeface="Calibri"/>
                <a:sym typeface="Calibri"/>
              </a:rPr>
            </a:br>
            <a:r>
              <a:rPr lang="en-US" sz="4400" b="0" i="0" u="none" strike="noStrike" cap="none">
                <a:solidFill>
                  <a:srgbClr val="000000"/>
                </a:solidFill>
                <a:latin typeface="Calibri"/>
                <a:ea typeface="Calibri"/>
                <a:cs typeface="Calibri"/>
                <a:sym typeface="Calibri"/>
              </a:rPr>
              <a:t>- </a:t>
            </a:r>
            <a:r>
              <a:rPr lang="en-US" sz="3800" b="0" i="0" u="none" strike="noStrike" cap="none">
                <a:solidFill>
                  <a:srgbClr val="000000"/>
                </a:solidFill>
                <a:latin typeface="Calibri"/>
                <a:ea typeface="Calibri"/>
                <a:cs typeface="Calibri"/>
                <a:sym typeface="Calibri"/>
              </a:rPr>
              <a:t>Training set: 80%</a:t>
            </a:r>
            <a:br>
              <a:rPr lang="en-US" sz="3800" b="0" i="0" u="none" strike="noStrike" cap="none">
                <a:solidFill>
                  <a:srgbClr val="000000"/>
                </a:solidFill>
                <a:latin typeface="Calibri"/>
                <a:ea typeface="Calibri"/>
                <a:cs typeface="Calibri"/>
                <a:sym typeface="Calibri"/>
              </a:rPr>
            </a:br>
            <a:r>
              <a:rPr lang="en-US" sz="3800" b="0" i="0" u="none" strike="noStrike" cap="none">
                <a:solidFill>
                  <a:srgbClr val="000000"/>
                </a:solidFill>
                <a:latin typeface="Calibri"/>
                <a:ea typeface="Calibri"/>
                <a:cs typeface="Calibri"/>
                <a:sym typeface="Calibri"/>
              </a:rPr>
              <a:t>- Test set: 20%</a:t>
            </a:r>
            <a:endParaRPr sz="1400" b="0" i="0" u="none" strike="noStrike" cap="none">
              <a:solidFill>
                <a:srgbClr val="000000"/>
              </a:solidFill>
              <a:latin typeface="Arial"/>
              <a:ea typeface="Arial"/>
              <a:cs typeface="Arial"/>
              <a:sym typeface="Arial"/>
            </a:endParaRPr>
          </a:p>
        </p:txBody>
      </p:sp>
      <p:sp>
        <p:nvSpPr>
          <p:cNvPr id="291" name="Google Shape;291;p34"/>
          <p:cNvSpPr txBox="1"/>
          <p:nvPr/>
        </p:nvSpPr>
        <p:spPr>
          <a:xfrm>
            <a:off x="4915314" y="3156709"/>
            <a:ext cx="2241632" cy="1596758"/>
          </a:xfrm>
          <a:prstGeom prst="rect">
            <a:avLst/>
          </a:prstGeom>
          <a:noFill/>
          <a:ln>
            <a:noFill/>
          </a:ln>
        </p:spPr>
        <p:txBody>
          <a:bodyPr spcFirstLastPara="1" wrap="square" lIns="91425" tIns="45700" rIns="91425" bIns="45700" anchor="ctr" anchorCtr="0">
            <a:normAutofit fontScale="85000" lnSpcReduction="20000"/>
          </a:bodyPr>
          <a:lstStyle/>
          <a:p>
            <a:pPr marL="0" marR="0" lvl="0" indent="0" algn="l" rtl="0">
              <a:lnSpc>
                <a:spcPct val="90000"/>
              </a:lnSpc>
              <a:spcBef>
                <a:spcPts val="0"/>
              </a:spcBef>
              <a:spcAft>
                <a:spcPts val="0"/>
              </a:spcAft>
              <a:buClr>
                <a:srgbClr val="000000"/>
              </a:buClr>
              <a:buSzPct val="190476"/>
              <a:buFont typeface="Calibri"/>
              <a:buNone/>
            </a:pPr>
            <a:r>
              <a:rPr lang="en-US" sz="2400" b="1" i="0" u="none" strike="noStrike" cap="none">
                <a:solidFill>
                  <a:srgbClr val="000000"/>
                </a:solidFill>
                <a:latin typeface="Calibri"/>
                <a:ea typeface="Calibri"/>
                <a:cs typeface="Calibri"/>
                <a:sym typeface="Calibri"/>
              </a:rPr>
              <a:t>MODEL TRAINING</a:t>
            </a:r>
            <a:endParaRPr sz="12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ct val="219778"/>
              <a:buFont typeface="Calibri"/>
              <a:buNone/>
            </a:pPr>
            <a:r>
              <a:rPr lang="en-US" sz="2600" b="0" i="0" u="none" strike="noStrike" cap="none">
                <a:solidFill>
                  <a:srgbClr val="000000"/>
                </a:solidFill>
                <a:latin typeface="Calibri"/>
                <a:ea typeface="Calibri"/>
                <a:cs typeface="Calibri"/>
                <a:sym typeface="Calibri"/>
              </a:rPr>
              <a:t> </a:t>
            </a:r>
            <a:endParaRPr/>
          </a:p>
          <a:p>
            <a:pPr marL="0" marR="0" lvl="0" indent="0" algn="l" rtl="0">
              <a:lnSpc>
                <a:spcPct val="90000"/>
              </a:lnSpc>
              <a:spcBef>
                <a:spcPts val="0"/>
              </a:spcBef>
              <a:spcAft>
                <a:spcPts val="0"/>
              </a:spcAft>
              <a:buClr>
                <a:srgbClr val="000000"/>
              </a:buClr>
              <a:buSzPct val="219778"/>
              <a:buFont typeface="Calibri"/>
              <a:buNone/>
            </a:pPr>
            <a:r>
              <a:rPr lang="en-US" sz="2600" b="0" i="0" u="none" strike="noStrike" cap="none">
                <a:solidFill>
                  <a:srgbClr val="000000"/>
                </a:solidFill>
                <a:latin typeface="Calibri"/>
                <a:ea typeface="Calibri"/>
                <a:cs typeface="Calibri"/>
                <a:sym typeface="Calibri"/>
              </a:rPr>
              <a:t>PCA +Linear Regression</a:t>
            </a:r>
            <a:endParaRPr/>
          </a:p>
          <a:p>
            <a:pPr marL="0" marR="0" lvl="0" indent="0" algn="l" rtl="0">
              <a:lnSpc>
                <a:spcPct val="90000"/>
              </a:lnSpc>
              <a:spcBef>
                <a:spcPts val="0"/>
              </a:spcBef>
              <a:spcAft>
                <a:spcPts val="0"/>
              </a:spcAft>
              <a:buClr>
                <a:srgbClr val="000000"/>
              </a:buClr>
              <a:buSzPct val="219778"/>
              <a:buFont typeface="Calibri"/>
              <a:buNone/>
            </a:pPr>
            <a:r>
              <a:rPr lang="en-US" sz="2600">
                <a:solidFill>
                  <a:srgbClr val="000000"/>
                </a:solidFill>
                <a:latin typeface="Calibri"/>
                <a:ea typeface="Calibri"/>
                <a:cs typeface="Calibri"/>
                <a:sym typeface="Calibri"/>
              </a:rPr>
              <a:t>Ridge Regression</a:t>
            </a:r>
            <a:endParaRPr/>
          </a:p>
          <a:p>
            <a:pPr marL="0" marR="0" lvl="0" indent="0" algn="l" rtl="0">
              <a:lnSpc>
                <a:spcPct val="90000"/>
              </a:lnSpc>
              <a:spcBef>
                <a:spcPts val="0"/>
              </a:spcBef>
              <a:spcAft>
                <a:spcPts val="0"/>
              </a:spcAft>
              <a:buClr>
                <a:srgbClr val="000000"/>
              </a:buClr>
              <a:buSzPct val="219778"/>
              <a:buFont typeface="Calibri"/>
              <a:buNone/>
            </a:pPr>
            <a:r>
              <a:rPr lang="en-US" sz="2600" b="0" i="0" u="none" strike="noStrike" cap="none">
                <a:solidFill>
                  <a:srgbClr val="000000"/>
                </a:solidFill>
                <a:latin typeface="Calibri"/>
                <a:ea typeface="Calibri"/>
                <a:cs typeface="Calibri"/>
                <a:sym typeface="Calibri"/>
              </a:rPr>
              <a:t>Lasso Regression</a:t>
            </a:r>
            <a:endParaRPr sz="2600" b="0" i="0" u="none" strike="noStrike" cap="none">
              <a:solidFill>
                <a:srgbClr val="000000"/>
              </a:solidFill>
              <a:latin typeface="Calibri"/>
              <a:ea typeface="Calibri"/>
              <a:cs typeface="Calibri"/>
              <a:sym typeface="Calibri"/>
            </a:endParaRPr>
          </a:p>
        </p:txBody>
      </p:sp>
      <p:sp>
        <p:nvSpPr>
          <p:cNvPr id="292" name="Google Shape;292;p34"/>
          <p:cNvSpPr txBox="1"/>
          <p:nvPr/>
        </p:nvSpPr>
        <p:spPr>
          <a:xfrm>
            <a:off x="7595667" y="3034387"/>
            <a:ext cx="2255772" cy="1586774"/>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00000"/>
              </a:buClr>
              <a:buSzPct val="189349"/>
              <a:buFont typeface="Calibri"/>
              <a:buNone/>
            </a:pPr>
            <a:r>
              <a:rPr lang="en-US" sz="2200" b="1" i="0" u="none" strike="noStrike" cap="none">
                <a:solidFill>
                  <a:srgbClr val="000000"/>
                </a:solidFill>
                <a:latin typeface="Calibri"/>
                <a:ea typeface="Calibri"/>
                <a:cs typeface="Calibri"/>
                <a:sym typeface="Calibri"/>
              </a:rPr>
              <a:t>MODEL EVALUATION</a:t>
            </a:r>
            <a:endParaRPr sz="2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ct val="279720"/>
              <a:buFont typeface="Calibri"/>
              <a:buNone/>
            </a:pPr>
            <a:br>
              <a:rPr lang="en-US" sz="4300" b="0" i="0" u="none" strike="noStrike" cap="none">
                <a:solidFill>
                  <a:srgbClr val="000000"/>
                </a:solidFill>
                <a:latin typeface="Calibri"/>
                <a:ea typeface="Calibri"/>
                <a:cs typeface="Calibri"/>
                <a:sym typeface="Calibri"/>
              </a:rPr>
            </a:br>
            <a:r>
              <a:rPr lang="en-US" sz="2200">
                <a:solidFill>
                  <a:srgbClr val="000000"/>
                </a:solidFill>
                <a:latin typeface="Calibri"/>
                <a:ea typeface="Calibri"/>
                <a:cs typeface="Calibri"/>
                <a:sym typeface="Calibri"/>
              </a:rPr>
              <a:t>R^2, MAE, MSE, </a:t>
            </a:r>
            <a:r>
              <a:rPr lang="en-US" sz="2200" b="0" i="0" u="none" strike="noStrike" cap="none">
                <a:solidFill>
                  <a:srgbClr val="000000"/>
                </a:solidFill>
                <a:latin typeface="Calibri"/>
                <a:ea typeface="Calibri"/>
                <a:cs typeface="Calibri"/>
                <a:sym typeface="Calibri"/>
              </a:rPr>
              <a:t>RMSE</a:t>
            </a:r>
            <a:endParaRPr sz="1300" b="0" i="0" u="none" strike="noStrike" cap="none">
              <a:solidFill>
                <a:srgbClr val="000000"/>
              </a:solidFill>
              <a:latin typeface="Arial"/>
              <a:ea typeface="Arial"/>
              <a:cs typeface="Arial"/>
              <a:sym typeface="Arial"/>
            </a:endParaRPr>
          </a:p>
        </p:txBody>
      </p:sp>
      <p:sp>
        <p:nvSpPr>
          <p:cNvPr id="293" name="Google Shape;293;p34"/>
          <p:cNvSpPr/>
          <p:nvPr/>
        </p:nvSpPr>
        <p:spPr>
          <a:xfrm rot="-8100000" flipH="1">
            <a:off x="-964439" y="5591066"/>
            <a:ext cx="2982940" cy="1481975"/>
          </a:xfrm>
          <a:prstGeom prst="triangle">
            <a:avLst>
              <a:gd name="adj" fmla="val 50000"/>
            </a:avLst>
          </a:prstGeom>
          <a:solidFill>
            <a:schemeClr val="accent1">
              <a:alpha val="2862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94" name="Google Shape;294;p34"/>
          <p:cNvSpPr/>
          <p:nvPr/>
        </p:nvSpPr>
        <p:spPr>
          <a:xfrm rot="-2700000" flipH="1">
            <a:off x="306432" y="5273670"/>
            <a:ext cx="841505" cy="841505"/>
          </a:xfrm>
          <a:prstGeom prst="rect">
            <a:avLst/>
          </a:prstGeom>
          <a:solidFill>
            <a:schemeClr val="accent1">
              <a:alpha val="2862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5"/>
          <p:cNvSpPr txBox="1"/>
          <p:nvPr/>
        </p:nvSpPr>
        <p:spPr>
          <a:xfrm>
            <a:off x="0" y="0"/>
            <a:ext cx="12192000" cy="1077218"/>
          </a:xfrm>
          <a:prstGeom prst="rect">
            <a:avLst/>
          </a:prstGeom>
          <a:gradFill>
            <a:gsLst>
              <a:gs pos="0">
                <a:srgbClr val="70A5DA"/>
              </a:gs>
              <a:gs pos="50000">
                <a:srgbClr val="539BDB"/>
              </a:gs>
              <a:gs pos="100000">
                <a:srgbClr val="4288C8"/>
              </a:gs>
            </a:gsLst>
            <a:lin ang="5400000" scaled="0"/>
          </a:gradFill>
          <a:ln w="9525" cap="flat" cmpd="sng">
            <a:solidFill>
              <a:schemeClr val="accent5"/>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just" rtl="0">
              <a:spcBef>
                <a:spcPts val="0"/>
              </a:spcBef>
              <a:spcAft>
                <a:spcPts val="0"/>
              </a:spcAft>
              <a:buNone/>
            </a:pPr>
            <a:endParaRPr sz="3200">
              <a:solidFill>
                <a:schemeClr val="lt1"/>
              </a:solidFill>
              <a:latin typeface="Calibri"/>
              <a:ea typeface="Calibri"/>
              <a:cs typeface="Calibri"/>
              <a:sym typeface="Calibri"/>
            </a:endParaRPr>
          </a:p>
          <a:p>
            <a:pPr marL="0" marR="0" lvl="0" indent="0" algn="just" rtl="0">
              <a:spcBef>
                <a:spcPts val="0"/>
              </a:spcBef>
              <a:spcAft>
                <a:spcPts val="0"/>
              </a:spcAft>
              <a:buNone/>
            </a:pPr>
            <a:r>
              <a:rPr lang="en-US" sz="3200">
                <a:solidFill>
                  <a:schemeClr val="lt1"/>
                </a:solidFill>
                <a:latin typeface="Calibri"/>
                <a:ea typeface="Calibri"/>
                <a:cs typeface="Calibri"/>
                <a:sym typeface="Calibri"/>
              </a:rPr>
              <a:t>PCA for Dimensionality Reduction</a:t>
            </a:r>
            <a:endParaRPr/>
          </a:p>
        </p:txBody>
      </p:sp>
      <p:pic>
        <p:nvPicPr>
          <p:cNvPr id="300" name="Google Shape;300;p35"/>
          <p:cNvPicPr preferRelativeResize="0"/>
          <p:nvPr/>
        </p:nvPicPr>
        <p:blipFill rotWithShape="1">
          <a:blip r:embed="rId3">
            <a:alphaModFix/>
          </a:blip>
          <a:srcRect/>
          <a:stretch/>
        </p:blipFill>
        <p:spPr>
          <a:xfrm>
            <a:off x="175728" y="1535197"/>
            <a:ext cx="7879763" cy="1082134"/>
          </a:xfrm>
          <a:prstGeom prst="rect">
            <a:avLst/>
          </a:prstGeom>
          <a:noFill/>
          <a:ln>
            <a:noFill/>
          </a:ln>
        </p:spPr>
      </p:pic>
      <p:pic>
        <p:nvPicPr>
          <p:cNvPr id="301" name="Google Shape;301;p35" descr="A screenshot of a computer&#10;&#10;Description automatically generated"/>
          <p:cNvPicPr preferRelativeResize="0"/>
          <p:nvPr/>
        </p:nvPicPr>
        <p:blipFill rotWithShape="1">
          <a:blip r:embed="rId4">
            <a:alphaModFix/>
          </a:blip>
          <a:srcRect/>
          <a:stretch/>
        </p:blipFill>
        <p:spPr>
          <a:xfrm>
            <a:off x="456725" y="3237224"/>
            <a:ext cx="6034627" cy="3620776"/>
          </a:xfrm>
          <a:prstGeom prst="rect">
            <a:avLst/>
          </a:prstGeom>
          <a:noFill/>
          <a:ln>
            <a:noFill/>
          </a:ln>
        </p:spPr>
      </p:pic>
      <p:sp>
        <p:nvSpPr>
          <p:cNvPr id="302" name="Google Shape;302;p35"/>
          <p:cNvSpPr/>
          <p:nvPr/>
        </p:nvSpPr>
        <p:spPr>
          <a:xfrm>
            <a:off x="8200103" y="1649650"/>
            <a:ext cx="2340074" cy="592105"/>
          </a:xfrm>
          <a:prstGeom prst="leftArrow">
            <a:avLst>
              <a:gd name="adj1" fmla="val 50000"/>
              <a:gd name="adj2" fmla="val 50000"/>
            </a:avLst>
          </a:prstGeom>
          <a:gradFill>
            <a:gsLst>
              <a:gs pos="0">
                <a:srgbClr val="B0CAE9"/>
              </a:gs>
              <a:gs pos="50000">
                <a:srgbClr val="A1C1E4"/>
              </a:gs>
              <a:gs pos="100000">
                <a:srgbClr val="90B8E4"/>
              </a:gs>
            </a:gsLst>
            <a:lin ang="5400000" scaled="0"/>
          </a:gradFill>
          <a:ln w="9525"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a:p>
            <a:pPr marL="0" marR="0" lvl="0" indent="0" algn="ctr" rtl="0">
              <a:spcBef>
                <a:spcPts val="0"/>
              </a:spcBef>
              <a:spcAft>
                <a:spcPts val="0"/>
              </a:spcAft>
              <a:buNone/>
            </a:pPr>
            <a:r>
              <a:rPr lang="en-US" sz="1800">
                <a:solidFill>
                  <a:schemeClr val="dk1"/>
                </a:solidFill>
                <a:latin typeface="Calibri"/>
                <a:ea typeface="Calibri"/>
                <a:cs typeface="Calibri"/>
                <a:sym typeface="Calibri"/>
              </a:rPr>
              <a:t>n_components =15</a:t>
            </a:r>
            <a:endParaRPr/>
          </a:p>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03" name="Google Shape;303;p35"/>
          <p:cNvSpPr txBox="1"/>
          <p:nvPr/>
        </p:nvSpPr>
        <p:spPr>
          <a:xfrm>
            <a:off x="245800" y="2961653"/>
            <a:ext cx="6174658"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2D Scatter Plot with PC1 and PC2</a:t>
            </a:r>
            <a:endParaRPr/>
          </a:p>
        </p:txBody>
      </p:sp>
      <p:sp>
        <p:nvSpPr>
          <p:cNvPr id="304" name="Google Shape;304;p35"/>
          <p:cNvSpPr txBox="1"/>
          <p:nvPr/>
        </p:nvSpPr>
        <p:spPr>
          <a:xfrm>
            <a:off x="7126356" y="4214194"/>
            <a:ext cx="4234069" cy="1200329"/>
          </a:xfrm>
          <a:prstGeom prst="rect">
            <a:avLst/>
          </a:prstGeom>
          <a:gradFill>
            <a:gsLst>
              <a:gs pos="0">
                <a:srgbClr val="B0CAE9"/>
              </a:gs>
              <a:gs pos="50000">
                <a:srgbClr val="A1C1E4"/>
              </a:gs>
              <a:gs pos="100000">
                <a:srgbClr val="90B8E4"/>
              </a:gs>
            </a:gsLst>
            <a:lin ang="5400000" scaled="0"/>
          </a:gradFill>
          <a:ln w="9525" cap="flat" cmpd="sng">
            <a:solidFill>
              <a:schemeClr val="accent5"/>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Proportion of Variance diminishes after PC15. These 15 components explain upto 97% of the total cumulative variance in the data.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2"/>
        <p:cNvGrpSpPr/>
        <p:nvPr/>
      </p:nvGrpSpPr>
      <p:grpSpPr>
        <a:xfrm>
          <a:off x="0" y="0"/>
          <a:ext cx="0" cy="0"/>
          <a:chOff x="0" y="0"/>
          <a:chExt cx="0" cy="0"/>
        </a:xfrm>
      </p:grpSpPr>
      <p:sp>
        <p:nvSpPr>
          <p:cNvPr id="133" name="Google Shape;133;p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4" name="Google Shape;134;p5"/>
          <p:cNvSpPr txBox="1">
            <a:spLocks noGrp="1"/>
          </p:cNvSpPr>
          <p:nvPr>
            <p:ph type="title"/>
          </p:nvPr>
        </p:nvSpPr>
        <p:spPr>
          <a:xfrm>
            <a:off x="5330952" y="1078992"/>
            <a:ext cx="6272784" cy="153619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2"/>
              </a:buClr>
              <a:buSzPts val="4400"/>
              <a:buNone/>
            </a:pPr>
            <a:r>
              <a:rPr lang="en-US" sz="5200">
                <a:solidFill>
                  <a:schemeClr val="dk1"/>
                </a:solidFill>
                <a:latin typeface="Calibri"/>
                <a:ea typeface="Calibri"/>
                <a:cs typeface="Calibri"/>
                <a:sym typeface="Calibri"/>
              </a:rPr>
              <a:t>AGENDA	</a:t>
            </a:r>
            <a:endParaRPr/>
          </a:p>
        </p:txBody>
      </p:sp>
      <p:pic>
        <p:nvPicPr>
          <p:cNvPr id="135" name="Google Shape;135;p5" descr="A large round room with many tables and chairs&#10;&#10;Description automatically generated"/>
          <p:cNvPicPr preferRelativeResize="0">
            <a:picLocks noGrp="1"/>
          </p:cNvPicPr>
          <p:nvPr>
            <p:ph type="pic" idx="2"/>
          </p:nvPr>
        </p:nvPicPr>
        <p:blipFill rotWithShape="1">
          <a:blip r:embed="rId3">
            <a:alphaModFix/>
          </a:blip>
          <a:srcRect l="8083" r="2" b="2"/>
          <a:stretch/>
        </p:blipFill>
        <p:spPr>
          <a:xfrm>
            <a:off x="-6" y="21"/>
            <a:ext cx="4711516" cy="2934566"/>
          </a:xfrm>
          <a:prstGeom prst="rect">
            <a:avLst/>
          </a:prstGeom>
          <a:solidFill>
            <a:schemeClr val="accent2"/>
          </a:solidFill>
          <a:ln>
            <a:noFill/>
          </a:ln>
        </p:spPr>
      </p:pic>
      <p:sp>
        <p:nvSpPr>
          <p:cNvPr id="136" name="Google Shape;136;p5"/>
          <p:cNvSpPr/>
          <p:nvPr/>
        </p:nvSpPr>
        <p:spPr>
          <a:xfrm rot="5400000">
            <a:off x="5570840" y="361188"/>
            <a:ext cx="73152" cy="54864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 name="Google Shape;137;p5"/>
          <p:cNvSpPr/>
          <p:nvPr/>
        </p:nvSpPr>
        <p:spPr>
          <a:xfrm>
            <a:off x="5330952" y="2935541"/>
            <a:ext cx="6217920" cy="18288"/>
          </a:xfrm>
          <a:prstGeom prst="rect">
            <a:avLst/>
          </a:prstGeom>
          <a:solidFill>
            <a:srgbClr val="D5D5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38" name="Google Shape;138;p5" descr="Background Graphic with lights"/>
          <p:cNvPicPr preferRelativeResize="0">
            <a:picLocks noGrp="1"/>
          </p:cNvPicPr>
          <p:nvPr>
            <p:ph type="pic" idx="3"/>
          </p:nvPr>
        </p:nvPicPr>
        <p:blipFill rotWithShape="1">
          <a:blip r:embed="rId4">
            <a:alphaModFix/>
          </a:blip>
          <a:srcRect t="31937" b="8027"/>
          <a:stretch/>
        </p:blipFill>
        <p:spPr>
          <a:xfrm>
            <a:off x="26" y="3172569"/>
            <a:ext cx="4711515" cy="3685430"/>
          </a:xfrm>
          <a:prstGeom prst="rect">
            <a:avLst/>
          </a:prstGeom>
          <a:solidFill>
            <a:schemeClr val="accent2"/>
          </a:solidFill>
          <a:ln>
            <a:noFill/>
          </a:ln>
        </p:spPr>
      </p:pic>
      <p:sp>
        <p:nvSpPr>
          <p:cNvPr id="139" name="Google Shape;139;p5"/>
          <p:cNvSpPr txBox="1">
            <a:spLocks noGrp="1"/>
          </p:cNvSpPr>
          <p:nvPr>
            <p:ph type="body" idx="1"/>
          </p:nvPr>
        </p:nvSpPr>
        <p:spPr>
          <a:xfrm>
            <a:off x="5330952" y="3355848"/>
            <a:ext cx="6272784" cy="2825496"/>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2"/>
              </a:buClr>
              <a:buSzPts val="1920"/>
              <a:buFont typeface="Arial"/>
              <a:buChar char="•"/>
            </a:pPr>
            <a:r>
              <a:rPr lang="en-US" sz="2200"/>
              <a:t>Business Question</a:t>
            </a:r>
            <a:endParaRPr/>
          </a:p>
          <a:p>
            <a:pPr marL="228600" lvl="0" indent="-228600" algn="l" rtl="0">
              <a:lnSpc>
                <a:spcPct val="90000"/>
              </a:lnSpc>
              <a:spcBef>
                <a:spcPts val="1000"/>
              </a:spcBef>
              <a:spcAft>
                <a:spcPts val="0"/>
              </a:spcAft>
              <a:buClr>
                <a:schemeClr val="dk2"/>
              </a:buClr>
              <a:buSzPts val="1920"/>
              <a:buFont typeface="Arial"/>
              <a:buChar char="•"/>
            </a:pPr>
            <a:r>
              <a:rPr lang="en-US" sz="2200"/>
              <a:t>Exploratory Data Analysis (EDA)</a:t>
            </a:r>
            <a:endParaRPr/>
          </a:p>
          <a:p>
            <a:pPr marL="228600" lvl="0" indent="-228600" algn="l" rtl="0">
              <a:lnSpc>
                <a:spcPct val="90000"/>
              </a:lnSpc>
              <a:spcBef>
                <a:spcPts val="1000"/>
              </a:spcBef>
              <a:spcAft>
                <a:spcPts val="0"/>
              </a:spcAft>
              <a:buClr>
                <a:schemeClr val="dk2"/>
              </a:buClr>
              <a:buSzPts val="1920"/>
              <a:buFont typeface="Arial"/>
              <a:buChar char="•"/>
            </a:pPr>
            <a:r>
              <a:rPr lang="en-US" sz="2200"/>
              <a:t>Principal Component Analysis (PCA)</a:t>
            </a:r>
            <a:endParaRPr/>
          </a:p>
          <a:p>
            <a:pPr marL="228600" lvl="0" indent="-228600" algn="l" rtl="0">
              <a:lnSpc>
                <a:spcPct val="90000"/>
              </a:lnSpc>
              <a:spcBef>
                <a:spcPts val="1000"/>
              </a:spcBef>
              <a:spcAft>
                <a:spcPts val="0"/>
              </a:spcAft>
              <a:buClr>
                <a:schemeClr val="dk2"/>
              </a:buClr>
              <a:buSzPts val="1920"/>
              <a:buFont typeface="Arial"/>
              <a:buChar char="•"/>
            </a:pPr>
            <a:r>
              <a:rPr lang="en-US" sz="2200"/>
              <a:t>Regression Methods</a:t>
            </a:r>
            <a:endParaRPr/>
          </a:p>
          <a:p>
            <a:pPr marL="228600" lvl="0" indent="-228600" algn="l" rtl="0">
              <a:lnSpc>
                <a:spcPct val="90000"/>
              </a:lnSpc>
              <a:spcBef>
                <a:spcPts val="1000"/>
              </a:spcBef>
              <a:spcAft>
                <a:spcPts val="0"/>
              </a:spcAft>
              <a:buClr>
                <a:schemeClr val="dk2"/>
              </a:buClr>
              <a:buSzPts val="1920"/>
              <a:buFont typeface="Arial"/>
              <a:buChar char="•"/>
            </a:pPr>
            <a:r>
              <a:rPr lang="en-US" sz="2200"/>
              <a:t>Performance Discussion</a:t>
            </a:r>
            <a:endParaRPr/>
          </a:p>
        </p:txBody>
      </p:sp>
      <p:sp>
        <p:nvSpPr>
          <p:cNvPr id="140" name="Google Shape;140;p5"/>
          <p:cNvSpPr txBox="1">
            <a:spLocks noGrp="1"/>
          </p:cNvSpPr>
          <p:nvPr>
            <p:ph type="sldNum" idx="12"/>
          </p:nvPr>
        </p:nvSpPr>
        <p:spPr>
          <a:xfrm>
            <a:off x="10323576" y="6356350"/>
            <a:ext cx="128016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600"/>
              </a:spcAft>
              <a:buClr>
                <a:srgbClr val="7F7F7F"/>
              </a:buClr>
              <a:buSzPts val="1200"/>
              <a:buFont typeface="Calibri"/>
              <a:buNone/>
            </a:pPr>
            <a:fld id="{00000000-1234-1234-1234-123412341234}" type="slidenum">
              <a:rPr lang="en-US">
                <a:solidFill>
                  <a:srgbClr val="7F7F7F"/>
                </a:solidFill>
              </a:rPr>
              <a:t>2</a:t>
            </a:fld>
            <a:endParaRPr>
              <a:solidFill>
                <a:srgbClr val="7F7F7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6"/>
          <p:cNvSpPr txBox="1"/>
          <p:nvPr/>
        </p:nvSpPr>
        <p:spPr>
          <a:xfrm>
            <a:off x="0" y="0"/>
            <a:ext cx="12192000" cy="1077218"/>
          </a:xfrm>
          <a:prstGeom prst="rect">
            <a:avLst/>
          </a:prstGeom>
          <a:gradFill>
            <a:gsLst>
              <a:gs pos="0">
                <a:srgbClr val="70A5DA"/>
              </a:gs>
              <a:gs pos="50000">
                <a:srgbClr val="539BDB"/>
              </a:gs>
              <a:gs pos="100000">
                <a:srgbClr val="4288C8"/>
              </a:gs>
            </a:gsLst>
            <a:lin ang="5400000" scaled="0"/>
          </a:gradFill>
          <a:ln w="9525" cap="flat" cmpd="sng">
            <a:solidFill>
              <a:schemeClr val="accent5"/>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just" rtl="0">
              <a:spcBef>
                <a:spcPts val="0"/>
              </a:spcBef>
              <a:spcAft>
                <a:spcPts val="0"/>
              </a:spcAft>
              <a:buNone/>
            </a:pPr>
            <a:endParaRPr sz="3200">
              <a:solidFill>
                <a:schemeClr val="lt1"/>
              </a:solidFill>
              <a:latin typeface="Calibri"/>
              <a:ea typeface="Calibri"/>
              <a:cs typeface="Calibri"/>
              <a:sym typeface="Calibri"/>
            </a:endParaRPr>
          </a:p>
          <a:p>
            <a:pPr marL="0" marR="0" lvl="0" indent="0" algn="just" rtl="0">
              <a:spcBef>
                <a:spcPts val="0"/>
              </a:spcBef>
              <a:spcAft>
                <a:spcPts val="0"/>
              </a:spcAft>
              <a:buNone/>
            </a:pPr>
            <a:r>
              <a:rPr lang="en-US" sz="3200">
                <a:solidFill>
                  <a:schemeClr val="lt1"/>
                </a:solidFill>
                <a:latin typeface="Calibri"/>
                <a:ea typeface="Calibri"/>
                <a:cs typeface="Calibri"/>
                <a:sym typeface="Calibri"/>
              </a:rPr>
              <a:t>PCA with Linear Regression</a:t>
            </a:r>
            <a:endParaRPr/>
          </a:p>
        </p:txBody>
      </p:sp>
      <p:pic>
        <p:nvPicPr>
          <p:cNvPr id="310" name="Google Shape;310;p36"/>
          <p:cNvPicPr preferRelativeResize="0"/>
          <p:nvPr/>
        </p:nvPicPr>
        <p:blipFill rotWithShape="1">
          <a:blip r:embed="rId3">
            <a:alphaModFix/>
          </a:blip>
          <a:srcRect/>
          <a:stretch/>
        </p:blipFill>
        <p:spPr>
          <a:xfrm>
            <a:off x="333067" y="2398994"/>
            <a:ext cx="4786097" cy="3898217"/>
          </a:xfrm>
          <a:prstGeom prst="rect">
            <a:avLst/>
          </a:prstGeom>
          <a:noFill/>
          <a:ln>
            <a:noFill/>
          </a:ln>
        </p:spPr>
      </p:pic>
      <p:pic>
        <p:nvPicPr>
          <p:cNvPr id="311" name="Google Shape;311;p36"/>
          <p:cNvPicPr preferRelativeResize="0"/>
          <p:nvPr/>
        </p:nvPicPr>
        <p:blipFill rotWithShape="1">
          <a:blip r:embed="rId4">
            <a:alphaModFix/>
          </a:blip>
          <a:srcRect/>
          <a:stretch/>
        </p:blipFill>
        <p:spPr>
          <a:xfrm>
            <a:off x="6522229" y="2398994"/>
            <a:ext cx="4786097" cy="3711831"/>
          </a:xfrm>
          <a:prstGeom prst="rect">
            <a:avLst/>
          </a:prstGeom>
          <a:noFill/>
          <a:ln>
            <a:noFill/>
          </a:ln>
        </p:spPr>
      </p:pic>
      <p:sp>
        <p:nvSpPr>
          <p:cNvPr id="312" name="Google Shape;312;p36"/>
          <p:cNvSpPr txBox="1"/>
          <p:nvPr/>
        </p:nvSpPr>
        <p:spPr>
          <a:xfrm>
            <a:off x="4601498" y="1514167"/>
            <a:ext cx="2812025" cy="461665"/>
          </a:xfrm>
          <a:prstGeom prst="rect">
            <a:avLst/>
          </a:prstGeom>
          <a:solidFill>
            <a:srgbClr val="9CC2E5"/>
          </a:solid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a:solidFill>
                  <a:schemeClr val="lt1"/>
                </a:solidFill>
                <a:latin typeface="Calibri"/>
                <a:ea typeface="Calibri"/>
                <a:cs typeface="Calibri"/>
                <a:sym typeface="Calibri"/>
              </a:rPr>
              <a:t>R squared = 84.10 %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7"/>
          <p:cNvSpPr txBox="1"/>
          <p:nvPr/>
        </p:nvSpPr>
        <p:spPr>
          <a:xfrm>
            <a:off x="0" y="0"/>
            <a:ext cx="12192000" cy="1077218"/>
          </a:xfrm>
          <a:prstGeom prst="rect">
            <a:avLst/>
          </a:prstGeom>
          <a:gradFill>
            <a:gsLst>
              <a:gs pos="0">
                <a:srgbClr val="70A5DA"/>
              </a:gs>
              <a:gs pos="50000">
                <a:srgbClr val="539BDB"/>
              </a:gs>
              <a:gs pos="100000">
                <a:srgbClr val="4288C8"/>
              </a:gs>
            </a:gsLst>
            <a:lin ang="5400000" scaled="0"/>
          </a:gradFill>
          <a:ln w="9525" cap="flat" cmpd="sng">
            <a:solidFill>
              <a:schemeClr val="accent5"/>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just" rtl="0">
              <a:spcBef>
                <a:spcPts val="0"/>
              </a:spcBef>
              <a:spcAft>
                <a:spcPts val="0"/>
              </a:spcAft>
              <a:buNone/>
            </a:pPr>
            <a:endParaRPr sz="3200">
              <a:solidFill>
                <a:schemeClr val="lt1"/>
              </a:solidFill>
              <a:latin typeface="Calibri"/>
              <a:ea typeface="Calibri"/>
              <a:cs typeface="Calibri"/>
              <a:sym typeface="Calibri"/>
            </a:endParaRPr>
          </a:p>
          <a:p>
            <a:pPr marL="0" marR="0" lvl="0" indent="0" algn="just" rtl="0">
              <a:spcBef>
                <a:spcPts val="0"/>
              </a:spcBef>
              <a:spcAft>
                <a:spcPts val="0"/>
              </a:spcAft>
              <a:buNone/>
            </a:pPr>
            <a:r>
              <a:rPr lang="en-US" sz="3200">
                <a:solidFill>
                  <a:schemeClr val="lt1"/>
                </a:solidFill>
                <a:latin typeface="Calibri"/>
                <a:ea typeface="Calibri"/>
                <a:cs typeface="Calibri"/>
                <a:sym typeface="Calibri"/>
              </a:rPr>
              <a:t>Lasso Regression</a:t>
            </a:r>
            <a:endParaRPr sz="3200">
              <a:solidFill>
                <a:schemeClr val="lt1"/>
              </a:solidFill>
              <a:latin typeface="Calibri"/>
              <a:ea typeface="Calibri"/>
              <a:cs typeface="Calibri"/>
              <a:sym typeface="Calibri"/>
            </a:endParaRPr>
          </a:p>
        </p:txBody>
      </p:sp>
      <p:sp>
        <p:nvSpPr>
          <p:cNvPr id="318" name="Google Shape;318;p37"/>
          <p:cNvSpPr txBox="1"/>
          <p:nvPr/>
        </p:nvSpPr>
        <p:spPr>
          <a:xfrm>
            <a:off x="4601498" y="1514167"/>
            <a:ext cx="2812025" cy="461665"/>
          </a:xfrm>
          <a:prstGeom prst="rect">
            <a:avLst/>
          </a:prstGeom>
          <a:solidFill>
            <a:srgbClr val="9CC2E5"/>
          </a:solid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a:solidFill>
                  <a:schemeClr val="lt1"/>
                </a:solidFill>
                <a:latin typeface="Calibri"/>
                <a:ea typeface="Calibri"/>
                <a:cs typeface="Calibri"/>
                <a:sym typeface="Calibri"/>
              </a:rPr>
              <a:t>R squared = 80.81 %</a:t>
            </a:r>
            <a:endParaRPr/>
          </a:p>
        </p:txBody>
      </p:sp>
      <p:pic>
        <p:nvPicPr>
          <p:cNvPr id="319" name="Google Shape;319;p37"/>
          <p:cNvPicPr preferRelativeResize="0"/>
          <p:nvPr/>
        </p:nvPicPr>
        <p:blipFill rotWithShape="1">
          <a:blip r:embed="rId3">
            <a:alphaModFix/>
          </a:blip>
          <a:srcRect/>
          <a:stretch/>
        </p:blipFill>
        <p:spPr>
          <a:xfrm>
            <a:off x="0" y="2058819"/>
            <a:ext cx="4819343" cy="3925295"/>
          </a:xfrm>
          <a:prstGeom prst="rect">
            <a:avLst/>
          </a:prstGeom>
          <a:noFill/>
          <a:ln>
            <a:noFill/>
          </a:ln>
        </p:spPr>
      </p:pic>
      <p:pic>
        <p:nvPicPr>
          <p:cNvPr id="320" name="Google Shape;320;p37"/>
          <p:cNvPicPr preferRelativeResize="0"/>
          <p:nvPr/>
        </p:nvPicPr>
        <p:blipFill rotWithShape="1">
          <a:blip r:embed="rId4">
            <a:alphaModFix/>
          </a:blip>
          <a:srcRect/>
          <a:stretch/>
        </p:blipFill>
        <p:spPr>
          <a:xfrm>
            <a:off x="6493899" y="2324291"/>
            <a:ext cx="4885145" cy="373238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8"/>
          <p:cNvSpPr txBox="1"/>
          <p:nvPr/>
        </p:nvSpPr>
        <p:spPr>
          <a:xfrm>
            <a:off x="0" y="0"/>
            <a:ext cx="12192000" cy="1077218"/>
          </a:xfrm>
          <a:prstGeom prst="rect">
            <a:avLst/>
          </a:prstGeom>
          <a:gradFill>
            <a:gsLst>
              <a:gs pos="0">
                <a:srgbClr val="70A5DA"/>
              </a:gs>
              <a:gs pos="50000">
                <a:srgbClr val="539BDB"/>
              </a:gs>
              <a:gs pos="100000">
                <a:srgbClr val="4288C8"/>
              </a:gs>
            </a:gsLst>
            <a:lin ang="5400000" scaled="0"/>
          </a:gradFill>
          <a:ln w="9525" cap="flat" cmpd="sng">
            <a:solidFill>
              <a:schemeClr val="accent5"/>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just" rtl="0">
              <a:spcBef>
                <a:spcPts val="0"/>
              </a:spcBef>
              <a:spcAft>
                <a:spcPts val="0"/>
              </a:spcAft>
              <a:buNone/>
            </a:pPr>
            <a:endParaRPr sz="3200">
              <a:solidFill>
                <a:schemeClr val="lt1"/>
              </a:solidFill>
              <a:latin typeface="Calibri"/>
              <a:ea typeface="Calibri"/>
              <a:cs typeface="Calibri"/>
              <a:sym typeface="Calibri"/>
            </a:endParaRPr>
          </a:p>
          <a:p>
            <a:pPr marL="0" marR="0" lvl="0" indent="0" algn="just" rtl="0">
              <a:spcBef>
                <a:spcPts val="0"/>
              </a:spcBef>
              <a:spcAft>
                <a:spcPts val="0"/>
              </a:spcAft>
              <a:buNone/>
            </a:pPr>
            <a:r>
              <a:rPr lang="en-US" sz="3200">
                <a:solidFill>
                  <a:schemeClr val="lt1"/>
                </a:solidFill>
                <a:latin typeface="Calibri"/>
                <a:ea typeface="Calibri"/>
                <a:cs typeface="Calibri"/>
                <a:sym typeface="Calibri"/>
              </a:rPr>
              <a:t>Ridge Regression</a:t>
            </a:r>
            <a:endParaRPr sz="3200">
              <a:solidFill>
                <a:schemeClr val="lt1"/>
              </a:solidFill>
              <a:latin typeface="Calibri"/>
              <a:ea typeface="Calibri"/>
              <a:cs typeface="Calibri"/>
              <a:sym typeface="Calibri"/>
            </a:endParaRPr>
          </a:p>
        </p:txBody>
      </p:sp>
      <p:sp>
        <p:nvSpPr>
          <p:cNvPr id="326" name="Google Shape;326;p38"/>
          <p:cNvSpPr txBox="1"/>
          <p:nvPr/>
        </p:nvSpPr>
        <p:spPr>
          <a:xfrm>
            <a:off x="4601498" y="1514167"/>
            <a:ext cx="2812025" cy="461665"/>
          </a:xfrm>
          <a:prstGeom prst="rect">
            <a:avLst/>
          </a:prstGeom>
          <a:solidFill>
            <a:srgbClr val="9CC2E5"/>
          </a:solid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a:solidFill>
                  <a:schemeClr val="lt1"/>
                </a:solidFill>
                <a:latin typeface="Calibri"/>
                <a:ea typeface="Calibri"/>
                <a:cs typeface="Calibri"/>
                <a:sym typeface="Calibri"/>
              </a:rPr>
              <a:t>R squared = 84.52 %</a:t>
            </a:r>
            <a:endParaRPr/>
          </a:p>
        </p:txBody>
      </p:sp>
      <p:pic>
        <p:nvPicPr>
          <p:cNvPr id="327" name="Google Shape;327;p38"/>
          <p:cNvPicPr preferRelativeResize="0"/>
          <p:nvPr/>
        </p:nvPicPr>
        <p:blipFill rotWithShape="1">
          <a:blip r:embed="rId3">
            <a:alphaModFix/>
          </a:blip>
          <a:srcRect/>
          <a:stretch/>
        </p:blipFill>
        <p:spPr>
          <a:xfrm>
            <a:off x="106618" y="2492017"/>
            <a:ext cx="4702496" cy="3830125"/>
          </a:xfrm>
          <a:prstGeom prst="rect">
            <a:avLst/>
          </a:prstGeom>
          <a:noFill/>
          <a:ln>
            <a:noFill/>
          </a:ln>
        </p:spPr>
      </p:pic>
      <p:pic>
        <p:nvPicPr>
          <p:cNvPr id="328" name="Google Shape;328;p38"/>
          <p:cNvPicPr preferRelativeResize="0"/>
          <p:nvPr/>
        </p:nvPicPr>
        <p:blipFill rotWithShape="1">
          <a:blip r:embed="rId4">
            <a:alphaModFix/>
          </a:blip>
          <a:srcRect/>
          <a:stretch/>
        </p:blipFill>
        <p:spPr>
          <a:xfrm>
            <a:off x="6700073" y="2446925"/>
            <a:ext cx="5188891" cy="396792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9"/>
          <p:cNvSpPr txBox="1"/>
          <p:nvPr/>
        </p:nvSpPr>
        <p:spPr>
          <a:xfrm>
            <a:off x="0" y="0"/>
            <a:ext cx="12192000" cy="1077218"/>
          </a:xfrm>
          <a:prstGeom prst="rect">
            <a:avLst/>
          </a:prstGeom>
          <a:gradFill>
            <a:gsLst>
              <a:gs pos="0">
                <a:srgbClr val="70A5DA"/>
              </a:gs>
              <a:gs pos="50000">
                <a:srgbClr val="539BDB"/>
              </a:gs>
              <a:gs pos="100000">
                <a:srgbClr val="4288C8"/>
              </a:gs>
            </a:gsLst>
            <a:lin ang="5400000" scaled="0"/>
          </a:gradFill>
          <a:ln w="9525" cap="flat" cmpd="sng">
            <a:solidFill>
              <a:schemeClr val="accent5"/>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just" rtl="0">
              <a:spcBef>
                <a:spcPts val="0"/>
              </a:spcBef>
              <a:spcAft>
                <a:spcPts val="0"/>
              </a:spcAft>
              <a:buNone/>
            </a:pPr>
            <a:endParaRPr sz="3200">
              <a:solidFill>
                <a:schemeClr val="lt1"/>
              </a:solidFill>
              <a:latin typeface="Calibri"/>
              <a:ea typeface="Calibri"/>
              <a:cs typeface="Calibri"/>
              <a:sym typeface="Calibri"/>
            </a:endParaRPr>
          </a:p>
          <a:p>
            <a:pPr marL="0" marR="0" lvl="0" indent="0" algn="just" rtl="0">
              <a:spcBef>
                <a:spcPts val="0"/>
              </a:spcBef>
              <a:spcAft>
                <a:spcPts val="0"/>
              </a:spcAft>
              <a:buNone/>
            </a:pPr>
            <a:r>
              <a:rPr lang="en-US" sz="3200">
                <a:solidFill>
                  <a:schemeClr val="lt1"/>
                </a:solidFill>
                <a:latin typeface="Calibri"/>
                <a:ea typeface="Calibri"/>
                <a:cs typeface="Calibri"/>
                <a:sym typeface="Calibri"/>
              </a:rPr>
              <a:t>Model Comparison</a:t>
            </a:r>
            <a:endParaRPr/>
          </a:p>
        </p:txBody>
      </p:sp>
      <p:sp>
        <p:nvSpPr>
          <p:cNvPr id="334" name="Google Shape;334;p39"/>
          <p:cNvSpPr txBox="1"/>
          <p:nvPr/>
        </p:nvSpPr>
        <p:spPr>
          <a:xfrm>
            <a:off x="449" y="1442279"/>
            <a:ext cx="6095551" cy="400069"/>
          </a:xfrm>
          <a:prstGeom prst="rect">
            <a:avLst/>
          </a:prstGeom>
          <a:gradFill>
            <a:gsLst>
              <a:gs pos="0">
                <a:srgbClr val="AFAFAF"/>
              </a:gs>
              <a:gs pos="50000">
                <a:schemeClr val="accent3"/>
              </a:gs>
              <a:gs pos="100000">
                <a:srgbClr val="91919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000" dirty="0">
                <a:solidFill>
                  <a:schemeClr val="lt1"/>
                </a:solidFill>
                <a:latin typeface="Calibri"/>
                <a:ea typeface="Calibri"/>
                <a:cs typeface="Calibri"/>
                <a:sym typeface="Calibri"/>
              </a:rPr>
              <a:t>Best Model -- Ridge Regression   R squared = 84.52 %</a:t>
            </a:r>
            <a:endParaRPr dirty="0"/>
          </a:p>
        </p:txBody>
      </p:sp>
      <p:pic>
        <p:nvPicPr>
          <p:cNvPr id="335" name="Google Shape;335;p39"/>
          <p:cNvPicPr preferRelativeResize="0"/>
          <p:nvPr/>
        </p:nvPicPr>
        <p:blipFill rotWithShape="1">
          <a:blip r:embed="rId3">
            <a:alphaModFix/>
          </a:blip>
          <a:srcRect/>
          <a:stretch/>
        </p:blipFill>
        <p:spPr>
          <a:xfrm>
            <a:off x="5398" y="2685232"/>
            <a:ext cx="5912836" cy="1945066"/>
          </a:xfrm>
          <a:prstGeom prst="rect">
            <a:avLst/>
          </a:prstGeom>
          <a:noFill/>
          <a:ln>
            <a:noFill/>
          </a:ln>
        </p:spPr>
      </p:pic>
      <p:sp>
        <p:nvSpPr>
          <p:cNvPr id="336" name="Google Shape;336;p39"/>
          <p:cNvSpPr txBox="1"/>
          <p:nvPr/>
        </p:nvSpPr>
        <p:spPr>
          <a:xfrm>
            <a:off x="5391" y="4911126"/>
            <a:ext cx="5552538" cy="1200329"/>
          </a:xfrm>
          <a:prstGeom prst="rect">
            <a:avLst/>
          </a:prstGeom>
          <a:gradFill>
            <a:gsLst>
              <a:gs pos="0">
                <a:srgbClr val="B0CAE9"/>
              </a:gs>
              <a:gs pos="50000">
                <a:srgbClr val="A1C1E4"/>
              </a:gs>
              <a:gs pos="100000">
                <a:srgbClr val="90B8E4"/>
              </a:gs>
            </a:gsLst>
            <a:lin ang="5400000" scaled="0"/>
          </a:gradFill>
          <a:ln w="9525" cap="flat" cmpd="sng">
            <a:solidFill>
              <a:schemeClr val="accent5"/>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Ridge regression was able to select the accurate number of features required to explain the variability of the model in contrast to Lasso which reduced most of the variables to zero.</a:t>
            </a:r>
            <a:endParaRPr/>
          </a:p>
        </p:txBody>
      </p:sp>
      <p:pic>
        <p:nvPicPr>
          <p:cNvPr id="337" name="Google Shape;337;p39" descr="A bar graph with different colored bars&#10;&#10;Description automatically generated"/>
          <p:cNvPicPr preferRelativeResize="0"/>
          <p:nvPr/>
        </p:nvPicPr>
        <p:blipFill rotWithShape="1">
          <a:blip r:embed="rId4">
            <a:alphaModFix/>
          </a:blip>
          <a:srcRect/>
          <a:stretch/>
        </p:blipFill>
        <p:spPr>
          <a:xfrm>
            <a:off x="6724740" y="2154537"/>
            <a:ext cx="5370483" cy="266394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0"/>
          <p:cNvSpPr txBox="1"/>
          <p:nvPr/>
        </p:nvSpPr>
        <p:spPr>
          <a:xfrm>
            <a:off x="0" y="0"/>
            <a:ext cx="12192000" cy="1049518"/>
          </a:xfrm>
          <a:prstGeom prst="rect">
            <a:avLst/>
          </a:prstGeom>
          <a:gradFill>
            <a:gsLst>
              <a:gs pos="0">
                <a:srgbClr val="70A5DA"/>
              </a:gs>
              <a:gs pos="50000">
                <a:srgbClr val="539BDB"/>
              </a:gs>
              <a:gs pos="100000">
                <a:srgbClr val="4288C8"/>
              </a:gs>
            </a:gsLst>
            <a:lin ang="5400000" scaled="0"/>
          </a:gradFill>
          <a:ln w="9525" cap="flat" cmpd="sng">
            <a:solidFill>
              <a:schemeClr val="accent5"/>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endParaRPr sz="2800" b="1">
              <a:solidFill>
                <a:schemeClr val="lt1"/>
              </a:solidFill>
              <a:latin typeface="Calibri"/>
              <a:ea typeface="Calibri"/>
              <a:cs typeface="Calibri"/>
              <a:sym typeface="Calibri"/>
            </a:endParaRPr>
          </a:p>
          <a:p>
            <a:pPr marL="0" marR="0" lvl="0" indent="0" algn="just" rtl="0">
              <a:spcBef>
                <a:spcPts val="600"/>
              </a:spcBef>
              <a:spcAft>
                <a:spcPts val="0"/>
              </a:spcAft>
              <a:buNone/>
            </a:pPr>
            <a:r>
              <a:rPr lang="en-US" sz="3200">
                <a:solidFill>
                  <a:schemeClr val="lt1"/>
                </a:solidFill>
                <a:latin typeface="Calibri"/>
                <a:ea typeface="Calibri"/>
                <a:cs typeface="Calibri"/>
                <a:sym typeface="Calibri"/>
              </a:rPr>
              <a:t>Feature Importances with Ridge Regression</a:t>
            </a:r>
            <a:endParaRPr sz="3200">
              <a:solidFill>
                <a:schemeClr val="lt1"/>
              </a:solidFill>
              <a:latin typeface="Calibri"/>
              <a:ea typeface="Calibri"/>
              <a:cs typeface="Calibri"/>
              <a:sym typeface="Calibri"/>
            </a:endParaRPr>
          </a:p>
        </p:txBody>
      </p:sp>
      <p:pic>
        <p:nvPicPr>
          <p:cNvPr id="343" name="Google Shape;343;p40"/>
          <p:cNvPicPr preferRelativeResize="0"/>
          <p:nvPr/>
        </p:nvPicPr>
        <p:blipFill rotWithShape="1">
          <a:blip r:embed="rId3">
            <a:alphaModFix/>
          </a:blip>
          <a:srcRect/>
          <a:stretch/>
        </p:blipFill>
        <p:spPr>
          <a:xfrm>
            <a:off x="-3129" y="1990787"/>
            <a:ext cx="9116143" cy="3920345"/>
          </a:xfrm>
          <a:prstGeom prst="rect">
            <a:avLst/>
          </a:prstGeom>
          <a:noFill/>
          <a:ln>
            <a:noFill/>
          </a:ln>
        </p:spPr>
      </p:pic>
      <p:sp>
        <p:nvSpPr>
          <p:cNvPr id="344" name="Google Shape;344;p40"/>
          <p:cNvSpPr txBox="1"/>
          <p:nvPr/>
        </p:nvSpPr>
        <p:spPr>
          <a:xfrm>
            <a:off x="7790300" y="1843181"/>
            <a:ext cx="3093362" cy="338554"/>
          </a:xfrm>
          <a:prstGeom prst="rect">
            <a:avLst/>
          </a:prstGeom>
          <a:gradFill>
            <a:gsLst>
              <a:gs pos="0">
                <a:srgbClr val="B0CAE9"/>
              </a:gs>
              <a:gs pos="50000">
                <a:srgbClr val="A1C1E4"/>
              </a:gs>
              <a:gs pos="100000">
                <a:srgbClr val="90B8E4"/>
              </a:gs>
            </a:gsLst>
            <a:lin ang="5400000" scaled="0"/>
          </a:gradFill>
          <a:ln w="9525" cap="flat" cmpd="sng">
            <a:solidFill>
              <a:schemeClr val="accent5"/>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Positive  effect on life expectancy</a:t>
            </a:r>
            <a:endParaRPr/>
          </a:p>
        </p:txBody>
      </p:sp>
      <p:sp>
        <p:nvSpPr>
          <p:cNvPr id="345" name="Google Shape;345;p40"/>
          <p:cNvSpPr txBox="1"/>
          <p:nvPr/>
        </p:nvSpPr>
        <p:spPr>
          <a:xfrm>
            <a:off x="3256" y="5624051"/>
            <a:ext cx="3523101" cy="369332"/>
          </a:xfrm>
          <a:prstGeom prst="rect">
            <a:avLst/>
          </a:prstGeom>
          <a:gradFill>
            <a:gsLst>
              <a:gs pos="0">
                <a:srgbClr val="B0CAE9"/>
              </a:gs>
              <a:gs pos="50000">
                <a:srgbClr val="A1C1E4"/>
              </a:gs>
              <a:gs pos="100000">
                <a:srgbClr val="90B8E4"/>
              </a:gs>
            </a:gsLst>
            <a:lin ang="5400000" scaled="0"/>
          </a:gradFill>
          <a:ln w="9525" cap="flat" cmpd="sng">
            <a:solidFill>
              <a:schemeClr val="accent5"/>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Negative effect on life expectancy</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1"/>
          <p:cNvSpPr txBox="1"/>
          <p:nvPr/>
        </p:nvSpPr>
        <p:spPr>
          <a:xfrm>
            <a:off x="0" y="0"/>
            <a:ext cx="12192000" cy="1077218"/>
          </a:xfrm>
          <a:prstGeom prst="rect">
            <a:avLst/>
          </a:prstGeom>
          <a:gradFill>
            <a:gsLst>
              <a:gs pos="0">
                <a:srgbClr val="70A5DA"/>
              </a:gs>
              <a:gs pos="50000">
                <a:srgbClr val="539BDB"/>
              </a:gs>
              <a:gs pos="100000">
                <a:srgbClr val="4288C8"/>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t" anchorCtr="0">
            <a:normAutofit/>
          </a:bodyPr>
          <a:lstStyle/>
          <a:p>
            <a:pPr marL="0" marR="0" lvl="0" indent="0" algn="l" rtl="0">
              <a:lnSpc>
                <a:spcPct val="90000"/>
              </a:lnSpc>
              <a:spcBef>
                <a:spcPts val="0"/>
              </a:spcBef>
              <a:spcAft>
                <a:spcPts val="0"/>
              </a:spcAft>
              <a:buNone/>
            </a:pPr>
            <a:endParaRPr sz="2800" b="1">
              <a:solidFill>
                <a:schemeClr val="lt1"/>
              </a:solidFill>
              <a:latin typeface="Calibri"/>
              <a:ea typeface="Calibri"/>
              <a:cs typeface="Calibri"/>
              <a:sym typeface="Calibri"/>
            </a:endParaRPr>
          </a:p>
          <a:p>
            <a:pPr marL="0" marR="0" lvl="0" indent="0" algn="l" rtl="0">
              <a:lnSpc>
                <a:spcPct val="90000"/>
              </a:lnSpc>
              <a:spcBef>
                <a:spcPts val="600"/>
              </a:spcBef>
              <a:spcAft>
                <a:spcPts val="0"/>
              </a:spcAft>
              <a:buNone/>
            </a:pPr>
            <a:r>
              <a:rPr lang="en-US" sz="2800" b="1">
                <a:solidFill>
                  <a:schemeClr val="lt1"/>
                </a:solidFill>
                <a:latin typeface="Calibri"/>
                <a:ea typeface="Calibri"/>
                <a:cs typeface="Calibri"/>
                <a:sym typeface="Calibri"/>
              </a:rPr>
              <a:t>Recommendations and Conclusion</a:t>
            </a:r>
            <a:endParaRPr/>
          </a:p>
        </p:txBody>
      </p:sp>
      <p:grpSp>
        <p:nvGrpSpPr>
          <p:cNvPr id="351" name="Google Shape;351;p41"/>
          <p:cNvGrpSpPr/>
          <p:nvPr/>
        </p:nvGrpSpPr>
        <p:grpSpPr>
          <a:xfrm>
            <a:off x="435913" y="2366080"/>
            <a:ext cx="5068498" cy="4028760"/>
            <a:chOff x="0" y="340305"/>
            <a:chExt cx="5068498" cy="4028760"/>
          </a:xfrm>
        </p:grpSpPr>
        <p:sp>
          <p:nvSpPr>
            <p:cNvPr id="352" name="Google Shape;352;p41"/>
            <p:cNvSpPr/>
            <p:nvPr/>
          </p:nvSpPr>
          <p:spPr>
            <a:xfrm>
              <a:off x="0" y="340305"/>
              <a:ext cx="5068498" cy="455715"/>
            </a:xfrm>
            <a:prstGeom prst="roundRect">
              <a:avLst>
                <a:gd name="adj" fmla="val 16667"/>
              </a:avLst>
            </a:prstGeom>
            <a:solidFill>
              <a:schemeClr val="accent2"/>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1"/>
            <p:cNvSpPr txBox="1"/>
            <p:nvPr/>
          </p:nvSpPr>
          <p:spPr>
            <a:xfrm>
              <a:off x="22246" y="362551"/>
              <a:ext cx="5024006" cy="411223"/>
            </a:xfrm>
            <a:prstGeom prst="rect">
              <a:avLst/>
            </a:prstGeom>
            <a:noFill/>
            <a:ln>
              <a:noFill/>
            </a:ln>
          </p:spPr>
          <p:txBody>
            <a:bodyPr spcFirstLastPara="1" wrap="square" lIns="72375" tIns="72375" rIns="72375" bIns="72375" anchor="ctr" anchorCtr="0">
              <a:noAutofit/>
            </a:bodyPr>
            <a:lstStyle/>
            <a:p>
              <a:pPr marL="0" marR="0" lvl="0" indent="0" algn="l" rtl="0">
                <a:lnSpc>
                  <a:spcPct val="90000"/>
                </a:lnSpc>
                <a:spcBef>
                  <a:spcPts val="0"/>
                </a:spcBef>
                <a:spcAft>
                  <a:spcPts val="0"/>
                </a:spcAft>
                <a:buClr>
                  <a:schemeClr val="lt1"/>
                </a:buClr>
                <a:buSzPts val="1900"/>
                <a:buFont typeface="Arial"/>
                <a:buNone/>
              </a:pPr>
              <a:r>
                <a:rPr lang="en-US" sz="1900">
                  <a:solidFill>
                    <a:schemeClr val="lt1"/>
                  </a:solidFill>
                  <a:latin typeface="Calibri"/>
                  <a:ea typeface="Calibri"/>
                  <a:cs typeface="Calibri"/>
                  <a:sym typeface="Calibri"/>
                </a:rPr>
                <a:t>HIV AIDS</a:t>
              </a:r>
              <a:endParaRPr/>
            </a:p>
          </p:txBody>
        </p:sp>
        <p:sp>
          <p:nvSpPr>
            <p:cNvPr id="354" name="Google Shape;354;p41"/>
            <p:cNvSpPr/>
            <p:nvPr/>
          </p:nvSpPr>
          <p:spPr>
            <a:xfrm>
              <a:off x="0" y="850740"/>
              <a:ext cx="5068498" cy="455715"/>
            </a:xfrm>
            <a:prstGeom prst="roundRect">
              <a:avLst>
                <a:gd name="adj" fmla="val 16667"/>
              </a:avLst>
            </a:prstGeom>
            <a:solidFill>
              <a:schemeClr val="accent2"/>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1"/>
            <p:cNvSpPr txBox="1"/>
            <p:nvPr/>
          </p:nvSpPr>
          <p:spPr>
            <a:xfrm>
              <a:off x="22246" y="872986"/>
              <a:ext cx="5024006" cy="411223"/>
            </a:xfrm>
            <a:prstGeom prst="rect">
              <a:avLst/>
            </a:prstGeom>
            <a:noFill/>
            <a:ln>
              <a:noFill/>
            </a:ln>
          </p:spPr>
          <p:txBody>
            <a:bodyPr spcFirstLastPara="1" wrap="square" lIns="72375" tIns="72375" rIns="72375" bIns="72375" anchor="ctr" anchorCtr="0">
              <a:noAutofit/>
            </a:bodyPr>
            <a:lstStyle/>
            <a:p>
              <a:pPr marL="0" marR="0" lvl="0" indent="0" algn="l"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Adult Mortality</a:t>
              </a:r>
              <a:endParaRPr/>
            </a:p>
          </p:txBody>
        </p:sp>
        <p:sp>
          <p:nvSpPr>
            <p:cNvPr id="356" name="Google Shape;356;p41"/>
            <p:cNvSpPr/>
            <p:nvPr/>
          </p:nvSpPr>
          <p:spPr>
            <a:xfrm>
              <a:off x="0" y="1361175"/>
              <a:ext cx="5068498" cy="455715"/>
            </a:xfrm>
            <a:prstGeom prst="roundRect">
              <a:avLst>
                <a:gd name="adj" fmla="val 16667"/>
              </a:avLst>
            </a:prstGeom>
            <a:solidFill>
              <a:schemeClr val="accent2"/>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1"/>
            <p:cNvSpPr txBox="1"/>
            <p:nvPr/>
          </p:nvSpPr>
          <p:spPr>
            <a:xfrm>
              <a:off x="22246" y="1383421"/>
              <a:ext cx="5024006" cy="411223"/>
            </a:xfrm>
            <a:prstGeom prst="rect">
              <a:avLst/>
            </a:prstGeom>
            <a:noFill/>
            <a:ln>
              <a:noFill/>
            </a:ln>
          </p:spPr>
          <p:txBody>
            <a:bodyPr spcFirstLastPara="1" wrap="square" lIns="72375" tIns="72375" rIns="72375" bIns="72375" anchor="ctr" anchorCtr="0">
              <a:noAutofit/>
            </a:bodyPr>
            <a:lstStyle/>
            <a:p>
              <a:pPr marL="0" marR="0" lvl="0" indent="0" algn="l"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Thinness of Children aged 5-9 years</a:t>
              </a:r>
              <a:endParaRPr/>
            </a:p>
          </p:txBody>
        </p:sp>
        <p:sp>
          <p:nvSpPr>
            <p:cNvPr id="358" name="Google Shape;358;p41"/>
            <p:cNvSpPr/>
            <p:nvPr/>
          </p:nvSpPr>
          <p:spPr>
            <a:xfrm>
              <a:off x="0" y="1871610"/>
              <a:ext cx="5068498" cy="455715"/>
            </a:xfrm>
            <a:prstGeom prst="roundRect">
              <a:avLst>
                <a:gd name="adj" fmla="val 16667"/>
              </a:avLst>
            </a:prstGeom>
            <a:solidFill>
              <a:schemeClr val="accent2"/>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1"/>
            <p:cNvSpPr txBox="1"/>
            <p:nvPr/>
          </p:nvSpPr>
          <p:spPr>
            <a:xfrm>
              <a:off x="22246" y="1893856"/>
              <a:ext cx="5024006" cy="411223"/>
            </a:xfrm>
            <a:prstGeom prst="rect">
              <a:avLst/>
            </a:prstGeom>
            <a:noFill/>
            <a:ln>
              <a:noFill/>
            </a:ln>
          </p:spPr>
          <p:txBody>
            <a:bodyPr spcFirstLastPara="1" wrap="square" lIns="72375" tIns="72375" rIns="72375" bIns="72375" anchor="ctr" anchorCtr="0">
              <a:noAutofit/>
            </a:bodyPr>
            <a:lstStyle/>
            <a:p>
              <a:pPr marL="0" marR="0" lvl="0" indent="0" algn="l"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Infant Deaths</a:t>
              </a:r>
              <a:endParaRPr/>
            </a:p>
          </p:txBody>
        </p:sp>
        <p:sp>
          <p:nvSpPr>
            <p:cNvPr id="360" name="Google Shape;360;p41"/>
            <p:cNvSpPr/>
            <p:nvPr/>
          </p:nvSpPr>
          <p:spPr>
            <a:xfrm>
              <a:off x="0" y="2382045"/>
              <a:ext cx="5068498" cy="455715"/>
            </a:xfrm>
            <a:prstGeom prst="roundRect">
              <a:avLst>
                <a:gd name="adj" fmla="val 16667"/>
              </a:avLst>
            </a:prstGeom>
            <a:solidFill>
              <a:schemeClr val="accent2"/>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1"/>
            <p:cNvSpPr txBox="1"/>
            <p:nvPr/>
          </p:nvSpPr>
          <p:spPr>
            <a:xfrm>
              <a:off x="22246" y="2404291"/>
              <a:ext cx="5024006" cy="411223"/>
            </a:xfrm>
            <a:prstGeom prst="rect">
              <a:avLst/>
            </a:prstGeom>
            <a:noFill/>
            <a:ln>
              <a:noFill/>
            </a:ln>
          </p:spPr>
          <p:txBody>
            <a:bodyPr spcFirstLastPara="1" wrap="square" lIns="72375" tIns="72375" rIns="72375" bIns="72375" anchor="ctr" anchorCtr="0">
              <a:noAutofit/>
            </a:bodyPr>
            <a:lstStyle/>
            <a:p>
              <a:pPr marL="0" marR="0" lvl="0" indent="0" algn="l"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Status of the country -- Developed vs Developing</a:t>
              </a:r>
              <a:endParaRPr/>
            </a:p>
          </p:txBody>
        </p:sp>
        <p:sp>
          <p:nvSpPr>
            <p:cNvPr id="362" name="Google Shape;362;p41"/>
            <p:cNvSpPr/>
            <p:nvPr/>
          </p:nvSpPr>
          <p:spPr>
            <a:xfrm>
              <a:off x="0" y="2892480"/>
              <a:ext cx="5068498" cy="455715"/>
            </a:xfrm>
            <a:prstGeom prst="roundRect">
              <a:avLst>
                <a:gd name="adj" fmla="val 16667"/>
              </a:avLst>
            </a:prstGeom>
            <a:solidFill>
              <a:schemeClr val="accent2"/>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1"/>
            <p:cNvSpPr txBox="1"/>
            <p:nvPr/>
          </p:nvSpPr>
          <p:spPr>
            <a:xfrm>
              <a:off x="22246" y="2914726"/>
              <a:ext cx="5024006" cy="411223"/>
            </a:xfrm>
            <a:prstGeom prst="rect">
              <a:avLst/>
            </a:prstGeom>
            <a:noFill/>
            <a:ln>
              <a:noFill/>
            </a:ln>
          </p:spPr>
          <p:txBody>
            <a:bodyPr spcFirstLastPara="1" wrap="square" lIns="72375" tIns="72375" rIns="72375" bIns="72375" anchor="ctr" anchorCtr="0">
              <a:noAutofit/>
            </a:bodyPr>
            <a:lstStyle/>
            <a:p>
              <a:pPr marL="0" marR="0" lvl="0" indent="0" algn="l"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Hepatitis B</a:t>
              </a:r>
              <a:endParaRPr/>
            </a:p>
          </p:txBody>
        </p:sp>
        <p:sp>
          <p:nvSpPr>
            <p:cNvPr id="364" name="Google Shape;364;p41"/>
            <p:cNvSpPr/>
            <p:nvPr/>
          </p:nvSpPr>
          <p:spPr>
            <a:xfrm>
              <a:off x="0" y="3402915"/>
              <a:ext cx="5068498" cy="455715"/>
            </a:xfrm>
            <a:prstGeom prst="roundRect">
              <a:avLst>
                <a:gd name="adj" fmla="val 16667"/>
              </a:avLst>
            </a:prstGeom>
            <a:solidFill>
              <a:schemeClr val="accent2"/>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1"/>
            <p:cNvSpPr txBox="1"/>
            <p:nvPr/>
          </p:nvSpPr>
          <p:spPr>
            <a:xfrm>
              <a:off x="22246" y="3425161"/>
              <a:ext cx="5024006" cy="411223"/>
            </a:xfrm>
            <a:prstGeom prst="rect">
              <a:avLst/>
            </a:prstGeom>
            <a:noFill/>
            <a:ln>
              <a:noFill/>
            </a:ln>
          </p:spPr>
          <p:txBody>
            <a:bodyPr spcFirstLastPara="1" wrap="square" lIns="72375" tIns="72375" rIns="72375" bIns="72375" anchor="ctr" anchorCtr="0">
              <a:noAutofit/>
            </a:bodyPr>
            <a:lstStyle/>
            <a:p>
              <a:pPr marL="0" marR="0" lvl="0" indent="0" algn="l"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Alcoholism</a:t>
              </a:r>
              <a:endParaRPr/>
            </a:p>
          </p:txBody>
        </p:sp>
        <p:sp>
          <p:nvSpPr>
            <p:cNvPr id="366" name="Google Shape;366;p41"/>
            <p:cNvSpPr/>
            <p:nvPr/>
          </p:nvSpPr>
          <p:spPr>
            <a:xfrm>
              <a:off x="0" y="3913350"/>
              <a:ext cx="5068498" cy="455715"/>
            </a:xfrm>
            <a:prstGeom prst="roundRect">
              <a:avLst>
                <a:gd name="adj" fmla="val 16667"/>
              </a:avLst>
            </a:prstGeom>
            <a:solidFill>
              <a:schemeClr val="accent2"/>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1"/>
            <p:cNvSpPr txBox="1"/>
            <p:nvPr/>
          </p:nvSpPr>
          <p:spPr>
            <a:xfrm>
              <a:off x="22246" y="3935596"/>
              <a:ext cx="5024006" cy="411223"/>
            </a:xfrm>
            <a:prstGeom prst="rect">
              <a:avLst/>
            </a:prstGeom>
            <a:noFill/>
            <a:ln>
              <a:noFill/>
            </a:ln>
          </p:spPr>
          <p:txBody>
            <a:bodyPr spcFirstLastPara="1" wrap="square" lIns="72375" tIns="72375" rIns="72375" bIns="72375" anchor="ctr" anchorCtr="0">
              <a:noAutofit/>
            </a:bodyPr>
            <a:lstStyle/>
            <a:p>
              <a:pPr marL="0" marR="0" lvl="0" indent="0" algn="l"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Under 5 deaths</a:t>
              </a:r>
              <a:endParaRPr/>
            </a:p>
          </p:txBody>
        </p:sp>
      </p:grpSp>
      <p:sp>
        <p:nvSpPr>
          <p:cNvPr id="368" name="Google Shape;368;p41"/>
          <p:cNvSpPr txBox="1"/>
          <p:nvPr/>
        </p:nvSpPr>
        <p:spPr>
          <a:xfrm>
            <a:off x="88490" y="1189703"/>
            <a:ext cx="1008789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According to the Ridge regression model, the following features have a negative effect on life expectancy. Higher value of these features will result in higher Financial Aid.</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9" name="Google Shape;369;p41"/>
          <p:cNvSpPr/>
          <p:nvPr/>
        </p:nvSpPr>
        <p:spPr>
          <a:xfrm>
            <a:off x="6174658" y="2458065"/>
            <a:ext cx="512933" cy="3962400"/>
          </a:xfrm>
          <a:prstGeom prst="upArrow">
            <a:avLst>
              <a:gd name="adj1" fmla="val 50000"/>
              <a:gd name="adj2" fmla="val 50000"/>
            </a:avLst>
          </a:prstGeom>
          <a:gradFill>
            <a:gsLst>
              <a:gs pos="0">
                <a:srgbClr val="70A5DA"/>
              </a:gs>
              <a:gs pos="50000">
                <a:srgbClr val="539BDB"/>
              </a:gs>
              <a:gs pos="100000">
                <a:srgbClr val="4288C8"/>
              </a:gs>
            </a:gsLst>
            <a:lin ang="5400000" scaled="0"/>
          </a:gradFill>
          <a:ln w="9525"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2"/>
          <p:cNvSpPr txBox="1"/>
          <p:nvPr/>
        </p:nvSpPr>
        <p:spPr>
          <a:xfrm>
            <a:off x="0" y="0"/>
            <a:ext cx="12192000" cy="1077218"/>
          </a:xfrm>
          <a:prstGeom prst="rect">
            <a:avLst/>
          </a:prstGeom>
          <a:gradFill>
            <a:gsLst>
              <a:gs pos="0">
                <a:srgbClr val="70A5DA"/>
              </a:gs>
              <a:gs pos="50000">
                <a:srgbClr val="539BDB"/>
              </a:gs>
              <a:gs pos="100000">
                <a:srgbClr val="4288C8"/>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t" anchorCtr="0">
            <a:normAutofit/>
          </a:bodyPr>
          <a:lstStyle/>
          <a:p>
            <a:pPr marL="0" marR="0" lvl="0" indent="0" algn="l" rtl="0">
              <a:lnSpc>
                <a:spcPct val="90000"/>
              </a:lnSpc>
              <a:spcBef>
                <a:spcPts val="0"/>
              </a:spcBef>
              <a:spcAft>
                <a:spcPts val="0"/>
              </a:spcAft>
              <a:buNone/>
            </a:pPr>
            <a:endParaRPr sz="2800" b="1">
              <a:solidFill>
                <a:schemeClr val="lt1"/>
              </a:solidFill>
              <a:latin typeface="Calibri"/>
              <a:ea typeface="Calibri"/>
              <a:cs typeface="Calibri"/>
              <a:sym typeface="Calibri"/>
            </a:endParaRPr>
          </a:p>
          <a:p>
            <a:pPr marL="0" marR="0" lvl="0" indent="0" algn="l" rtl="0">
              <a:lnSpc>
                <a:spcPct val="90000"/>
              </a:lnSpc>
              <a:spcBef>
                <a:spcPts val="600"/>
              </a:spcBef>
              <a:spcAft>
                <a:spcPts val="0"/>
              </a:spcAft>
              <a:buNone/>
            </a:pPr>
            <a:r>
              <a:rPr lang="en-US" sz="2800" b="1">
                <a:solidFill>
                  <a:schemeClr val="lt1"/>
                </a:solidFill>
                <a:latin typeface="Calibri"/>
                <a:ea typeface="Calibri"/>
                <a:cs typeface="Calibri"/>
                <a:sym typeface="Calibri"/>
              </a:rPr>
              <a:t>Model Testing on Sample Unseen Data</a:t>
            </a:r>
            <a:endParaRPr/>
          </a:p>
        </p:txBody>
      </p:sp>
      <p:pic>
        <p:nvPicPr>
          <p:cNvPr id="375" name="Google Shape;375;p42"/>
          <p:cNvPicPr preferRelativeResize="0"/>
          <p:nvPr/>
        </p:nvPicPr>
        <p:blipFill rotWithShape="1">
          <a:blip r:embed="rId3">
            <a:alphaModFix/>
          </a:blip>
          <a:srcRect/>
          <a:stretch/>
        </p:blipFill>
        <p:spPr>
          <a:xfrm>
            <a:off x="186813" y="1493245"/>
            <a:ext cx="4138019" cy="3497883"/>
          </a:xfrm>
          <a:prstGeom prst="rect">
            <a:avLst/>
          </a:prstGeom>
          <a:noFill/>
          <a:ln>
            <a:noFill/>
          </a:ln>
        </p:spPr>
      </p:pic>
      <p:pic>
        <p:nvPicPr>
          <p:cNvPr id="376" name="Google Shape;376;p42"/>
          <p:cNvPicPr preferRelativeResize="0"/>
          <p:nvPr/>
        </p:nvPicPr>
        <p:blipFill rotWithShape="1">
          <a:blip r:embed="rId4">
            <a:alphaModFix/>
          </a:blip>
          <a:srcRect/>
          <a:stretch/>
        </p:blipFill>
        <p:spPr>
          <a:xfrm>
            <a:off x="4853060" y="2453172"/>
            <a:ext cx="6212154" cy="431400"/>
          </a:xfrm>
          <a:prstGeom prst="rect">
            <a:avLst/>
          </a:prstGeom>
          <a:noFill/>
          <a:ln>
            <a:noFill/>
          </a:ln>
        </p:spPr>
      </p:pic>
      <p:sp>
        <p:nvSpPr>
          <p:cNvPr id="377" name="Google Shape;377;p42"/>
          <p:cNvSpPr/>
          <p:nvPr/>
        </p:nvSpPr>
        <p:spPr>
          <a:xfrm>
            <a:off x="7867170" y="3047997"/>
            <a:ext cx="293604" cy="530945"/>
          </a:xfrm>
          <a:prstGeom prst="down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8" name="Google Shape;378;p42"/>
          <p:cNvSpPr txBox="1"/>
          <p:nvPr/>
        </p:nvSpPr>
        <p:spPr>
          <a:xfrm>
            <a:off x="5004619" y="3854245"/>
            <a:ext cx="5476568" cy="369332"/>
          </a:xfrm>
          <a:prstGeom prst="rect">
            <a:avLst/>
          </a:prstGeom>
          <a:gradFill>
            <a:gsLst>
              <a:gs pos="0">
                <a:srgbClr val="B0CAE9"/>
              </a:gs>
              <a:gs pos="50000">
                <a:srgbClr val="A1C1E4"/>
              </a:gs>
              <a:gs pos="100000">
                <a:srgbClr val="90B8E4"/>
              </a:gs>
            </a:gsLst>
            <a:lin ang="5400000" scaled="0"/>
          </a:gradFill>
          <a:ln w="9525" cap="flat" cmpd="sng">
            <a:solidFill>
              <a:schemeClr val="accent5"/>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Financial Aid : Moderate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2"/>
        <p:cNvGrpSpPr/>
        <p:nvPr/>
      </p:nvGrpSpPr>
      <p:grpSpPr>
        <a:xfrm>
          <a:off x="0" y="0"/>
          <a:ext cx="0" cy="0"/>
          <a:chOff x="0" y="0"/>
          <a:chExt cx="0" cy="0"/>
        </a:xfrm>
      </p:grpSpPr>
      <p:sp>
        <p:nvSpPr>
          <p:cNvPr id="383" name="Google Shape;383;p43"/>
          <p:cNvSpPr/>
          <p:nvPr/>
        </p:nvSpPr>
        <p:spPr>
          <a:xfrm>
            <a:off x="305" y="0"/>
            <a:ext cx="12191695"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Meiryo"/>
              <a:ea typeface="Meiryo"/>
              <a:cs typeface="Meiryo"/>
              <a:sym typeface="Meiryo"/>
            </a:endParaRPr>
          </a:p>
        </p:txBody>
      </p:sp>
      <p:pic>
        <p:nvPicPr>
          <p:cNvPr id="384" name="Google Shape;384;p43" descr="Digital rendering of a coloured world map"/>
          <p:cNvPicPr preferRelativeResize="0"/>
          <p:nvPr/>
        </p:nvPicPr>
        <p:blipFill rotWithShape="1">
          <a:blip r:embed="rId3">
            <a:alphaModFix/>
          </a:blip>
          <a:srcRect r="1" b="799"/>
          <a:stretch/>
        </p:blipFill>
        <p:spPr>
          <a:xfrm>
            <a:off x="20" y="10"/>
            <a:ext cx="9947062" cy="6857990"/>
          </a:xfrm>
          <a:prstGeom prst="rect">
            <a:avLst/>
          </a:prstGeom>
          <a:noFill/>
          <a:ln>
            <a:noFill/>
          </a:ln>
        </p:spPr>
      </p:pic>
      <p:sp>
        <p:nvSpPr>
          <p:cNvPr id="385" name="Google Shape;385;p43"/>
          <p:cNvSpPr/>
          <p:nvPr/>
        </p:nvSpPr>
        <p:spPr>
          <a:xfrm flipH="1">
            <a:off x="6986049" y="0"/>
            <a:ext cx="5205951" cy="6858000"/>
          </a:xfrm>
          <a:custGeom>
            <a:avLst/>
            <a:gdLst/>
            <a:ahLst/>
            <a:cxnLst/>
            <a:rect l="l" t="t" r="r" b="b"/>
            <a:pathLst>
              <a:path w="5205951" h="6858000" extrusionOk="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6" name="Google Shape;386;p43"/>
          <p:cNvSpPr/>
          <p:nvPr/>
        </p:nvSpPr>
        <p:spPr>
          <a:xfrm>
            <a:off x="7148226" y="0"/>
            <a:ext cx="5043774" cy="6858000"/>
          </a:xfrm>
          <a:custGeom>
            <a:avLst/>
            <a:gdLst/>
            <a:ahLst/>
            <a:cxnLst/>
            <a:rect l="l" t="t" r="r" b="b"/>
            <a:pathLst>
              <a:path w="5043774" h="6858000" extrusionOk="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eiryo"/>
              <a:ea typeface="Meiryo"/>
              <a:cs typeface="Meiryo"/>
              <a:sym typeface="Meiryo"/>
            </a:endParaRPr>
          </a:p>
        </p:txBody>
      </p:sp>
      <p:sp>
        <p:nvSpPr>
          <p:cNvPr id="387" name="Google Shape;387;p43"/>
          <p:cNvSpPr/>
          <p:nvPr/>
        </p:nvSpPr>
        <p:spPr>
          <a:xfrm flipH="1">
            <a:off x="6697013" y="0"/>
            <a:ext cx="2529723" cy="6858000"/>
          </a:xfrm>
          <a:custGeom>
            <a:avLst/>
            <a:gdLst/>
            <a:ahLst/>
            <a:cxnLst/>
            <a:rect l="l" t="t" r="r" b="b"/>
            <a:pathLst>
              <a:path w="2529723" h="6858000" extrusionOk="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6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Meiryo"/>
              <a:ea typeface="Meiryo"/>
              <a:cs typeface="Meiryo"/>
              <a:sym typeface="Meiryo"/>
            </a:endParaRPr>
          </a:p>
        </p:txBody>
      </p:sp>
      <p:sp>
        <p:nvSpPr>
          <p:cNvPr id="388" name="Google Shape;388;p43"/>
          <p:cNvSpPr/>
          <p:nvPr/>
        </p:nvSpPr>
        <p:spPr>
          <a:xfrm>
            <a:off x="8046719" y="1690341"/>
            <a:ext cx="3633747" cy="2700062"/>
          </a:xfrm>
          <a:prstGeom prst="cloud">
            <a:avLst/>
          </a:prstGeom>
          <a:gradFill>
            <a:gsLst>
              <a:gs pos="0">
                <a:srgbClr val="70A5DA"/>
              </a:gs>
              <a:gs pos="50000">
                <a:srgbClr val="539BDB"/>
              </a:gs>
              <a:gs pos="100000">
                <a:srgbClr val="4288C8"/>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t" anchorCtr="0">
            <a:normAutofit/>
          </a:bodyPr>
          <a:lstStyle/>
          <a:p>
            <a:pPr marL="0" marR="0" lvl="0" indent="0" algn="l" rtl="0">
              <a:lnSpc>
                <a:spcPct val="90000"/>
              </a:lnSpc>
              <a:spcBef>
                <a:spcPts val="0"/>
              </a:spcBef>
              <a:spcAft>
                <a:spcPts val="0"/>
              </a:spcAft>
              <a:buNone/>
            </a:pPr>
            <a:r>
              <a:rPr lang="en-US" sz="2800" b="1">
                <a:solidFill>
                  <a:schemeClr val="lt1"/>
                </a:solidFill>
                <a:latin typeface="Calibri"/>
                <a:ea typeface="Calibri"/>
                <a:cs typeface="Calibri"/>
                <a:sym typeface="Calibri"/>
              </a:rPr>
              <a:t>       </a:t>
            </a:r>
            <a:endParaRPr/>
          </a:p>
          <a:p>
            <a:pPr marL="0" marR="0" lvl="0" indent="0" algn="l" rtl="0">
              <a:lnSpc>
                <a:spcPct val="90000"/>
              </a:lnSpc>
              <a:spcBef>
                <a:spcPts val="600"/>
              </a:spcBef>
              <a:spcAft>
                <a:spcPts val="0"/>
              </a:spcAft>
              <a:buNone/>
            </a:pPr>
            <a:r>
              <a:rPr lang="en-US" sz="2800" b="1">
                <a:solidFill>
                  <a:schemeClr val="lt1"/>
                </a:solidFill>
                <a:latin typeface="Calibri"/>
                <a:ea typeface="Calibri"/>
                <a:cs typeface="Calibri"/>
                <a:sym typeface="Calibri"/>
              </a:rPr>
              <a:t>                          Questions?</a:t>
            </a:r>
            <a:endParaRPr sz="1800">
              <a:solidFill>
                <a:schemeClr val="lt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2"/>
        <p:cNvGrpSpPr/>
        <p:nvPr/>
      </p:nvGrpSpPr>
      <p:grpSpPr>
        <a:xfrm>
          <a:off x="0" y="0"/>
          <a:ext cx="0" cy="0"/>
          <a:chOff x="0" y="0"/>
          <a:chExt cx="0" cy="0"/>
        </a:xfrm>
      </p:grpSpPr>
      <p:sp>
        <p:nvSpPr>
          <p:cNvPr id="393" name="Google Shape;393;p3"/>
          <p:cNvSpPr txBox="1"/>
          <p:nvPr/>
        </p:nvSpPr>
        <p:spPr>
          <a:xfrm>
            <a:off x="6607277" y="2762863"/>
            <a:ext cx="4740547" cy="940818"/>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None/>
            </a:pPr>
            <a:r>
              <a:rPr lang="en-US" sz="5200" b="1">
                <a:solidFill>
                  <a:schemeClr val="accent5"/>
                </a:solidFill>
                <a:latin typeface="Calibri"/>
                <a:ea typeface="Calibri"/>
                <a:cs typeface="Calibri"/>
                <a:sym typeface="Calibri"/>
              </a:rPr>
              <a:t>Thank You!</a:t>
            </a:r>
            <a:endParaRPr/>
          </a:p>
        </p:txBody>
      </p:sp>
      <p:pic>
        <p:nvPicPr>
          <p:cNvPr id="394" name="Google Shape;394;p3" descr="A group of people around the earth&#10;&#10;Description automatically generated"/>
          <p:cNvPicPr preferRelativeResize="0"/>
          <p:nvPr/>
        </p:nvPicPr>
        <p:blipFill rotWithShape="1">
          <a:blip r:embed="rId3">
            <a:alphaModFix/>
          </a:blip>
          <a:srcRect l="8786" r="7319"/>
          <a:stretch/>
        </p:blipFill>
        <p:spPr>
          <a:xfrm>
            <a:off x="838198" y="1502485"/>
            <a:ext cx="5186061" cy="36781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pic>
        <p:nvPicPr>
          <p:cNvPr id="399" name="Google Shape;399;p44"/>
          <p:cNvPicPr preferRelativeResize="0">
            <a:picLocks noGrp="1"/>
          </p:cNvPicPr>
          <p:nvPr>
            <p:ph type="pic" idx="2"/>
          </p:nvPr>
        </p:nvPicPr>
        <p:blipFill rotWithShape="1">
          <a:blip r:embed="rId3">
            <a:alphaModFix/>
          </a:blip>
          <a:srcRect/>
          <a:stretch/>
        </p:blipFill>
        <p:spPr>
          <a:xfrm>
            <a:off x="1" y="0"/>
            <a:ext cx="4742121" cy="3434316"/>
          </a:xfrm>
          <a:prstGeom prst="rect">
            <a:avLst/>
          </a:prstGeom>
          <a:solidFill>
            <a:schemeClr val="accent2"/>
          </a:solidFill>
          <a:ln>
            <a:noFill/>
          </a:ln>
        </p:spPr>
      </p:pic>
      <p:pic>
        <p:nvPicPr>
          <p:cNvPr id="400" name="Google Shape;400;p44" descr="A picture containing blue glass buildings with reflection"/>
          <p:cNvPicPr preferRelativeResize="0">
            <a:picLocks noGrp="1"/>
          </p:cNvPicPr>
          <p:nvPr>
            <p:ph type="pic" idx="3"/>
          </p:nvPr>
        </p:nvPicPr>
        <p:blipFill rotWithShape="1">
          <a:blip r:embed="rId4">
            <a:alphaModFix/>
          </a:blip>
          <a:srcRect/>
          <a:stretch/>
        </p:blipFill>
        <p:spPr>
          <a:xfrm>
            <a:off x="-5" y="3432620"/>
            <a:ext cx="5178056" cy="3425380"/>
          </a:xfrm>
          <a:prstGeom prst="rect">
            <a:avLst/>
          </a:prstGeom>
          <a:solidFill>
            <a:srgbClr val="D5C3C5"/>
          </a:solidFill>
          <a:ln>
            <a:noFill/>
          </a:ln>
        </p:spPr>
      </p:pic>
      <p:sp>
        <p:nvSpPr>
          <p:cNvPr id="401" name="Google Shape;401;p44"/>
          <p:cNvSpPr txBox="1">
            <a:spLocks noGrp="1"/>
          </p:cNvSpPr>
          <p:nvPr>
            <p:ph type="sldNum" idx="12"/>
          </p:nvPr>
        </p:nvSpPr>
        <p:spPr>
          <a:xfrm>
            <a:off x="11602477" y="6398878"/>
            <a:ext cx="47088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rgbClr val="888888"/>
              </a:buClr>
              <a:buSzPts val="1200"/>
              <a:buFont typeface="Calibri"/>
              <a:buNone/>
            </a:pPr>
            <a:fld id="{00000000-1234-1234-1234-123412341234}" type="slidenum">
              <a:rPr lang="en-US"/>
              <a:t>29</a:t>
            </a:fld>
            <a:endParaRPr/>
          </a:p>
        </p:txBody>
      </p:sp>
      <p:sp>
        <p:nvSpPr>
          <p:cNvPr id="402" name="Google Shape;402;p44"/>
          <p:cNvSpPr txBox="1"/>
          <p:nvPr/>
        </p:nvSpPr>
        <p:spPr>
          <a:xfrm>
            <a:off x="818571" y="2265082"/>
            <a:ext cx="4141516" cy="864654"/>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2"/>
              </a:buClr>
              <a:buSzPts val="2400"/>
              <a:buFont typeface="Play"/>
              <a:buNone/>
            </a:pPr>
            <a:endParaRPr sz="2400" i="1" cap="none">
              <a:solidFill>
                <a:schemeClr val="lt1"/>
              </a:solidFill>
              <a:latin typeface="Play"/>
              <a:ea typeface="Play"/>
              <a:cs typeface="Play"/>
              <a:sym typeface="Play"/>
            </a:endParaRPr>
          </a:p>
        </p:txBody>
      </p:sp>
      <p:sp>
        <p:nvSpPr>
          <p:cNvPr id="403" name="Google Shape;403;p44"/>
          <p:cNvSpPr txBox="1"/>
          <p:nvPr/>
        </p:nvSpPr>
        <p:spPr>
          <a:xfrm>
            <a:off x="5693734" y="5640827"/>
            <a:ext cx="355827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Open Sans Light"/>
              <a:buNone/>
            </a:pPr>
            <a:r>
              <a:rPr lang="en-US" sz="1800" u="sng">
                <a:solidFill>
                  <a:schemeClr val="dk1"/>
                </a:solidFill>
                <a:latin typeface="Open Sans Light"/>
                <a:ea typeface="Open Sans Light"/>
                <a:cs typeface="Open Sans Light"/>
                <a:sym typeface="Open Sans Light"/>
                <a:hlinkClick r:id="rId5">
                  <a:extLst>
                    <a:ext uri="{A12FA001-AC4F-418D-AE19-62706E023703}">
                      <ahyp:hlinkClr xmlns:ahyp="http://schemas.microsoft.com/office/drawing/2018/hyperlinkcolor" val="tx"/>
                    </a:ext>
                  </a:extLst>
                </a:hlinkClick>
              </a:rPr>
              <a:t>Life Expectancy (WHO) (kaggle.com)</a:t>
            </a:r>
            <a:endParaRPr sz="1800">
              <a:solidFill>
                <a:schemeClr val="dk1"/>
              </a:solidFill>
              <a:latin typeface="Open Sans Light"/>
              <a:ea typeface="Open Sans Light"/>
              <a:cs typeface="Open Sans Light"/>
              <a:sym typeface="Open Sans Light"/>
            </a:endParaRPr>
          </a:p>
        </p:txBody>
      </p:sp>
      <p:pic>
        <p:nvPicPr>
          <p:cNvPr id="404" name="Google Shape;404;p44" descr="A black background with blue text&#10;&#10;Description automatically generated"/>
          <p:cNvPicPr preferRelativeResize="0"/>
          <p:nvPr/>
        </p:nvPicPr>
        <p:blipFill rotWithShape="1">
          <a:blip r:embed="rId6">
            <a:alphaModFix/>
          </a:blip>
          <a:srcRect l="19484" t="23521" r="27540" b="24199"/>
          <a:stretch/>
        </p:blipFill>
        <p:spPr>
          <a:xfrm>
            <a:off x="-81612" y="3653765"/>
            <a:ext cx="5311762" cy="2768152"/>
          </a:xfrm>
          <a:prstGeom prst="rect">
            <a:avLst/>
          </a:prstGeom>
          <a:noFill/>
          <a:ln>
            <a:noFill/>
          </a:ln>
        </p:spPr>
      </p:pic>
      <p:pic>
        <p:nvPicPr>
          <p:cNvPr id="405" name="Google Shape;405;p44" descr="Coronavirus - COVID-19 Testing, Vaccines And Resources"/>
          <p:cNvPicPr preferRelativeResize="0"/>
          <p:nvPr/>
        </p:nvPicPr>
        <p:blipFill rotWithShape="1">
          <a:blip r:embed="rId7">
            <a:alphaModFix/>
          </a:blip>
          <a:srcRect/>
          <a:stretch/>
        </p:blipFill>
        <p:spPr>
          <a:xfrm>
            <a:off x="9793842" y="5726118"/>
            <a:ext cx="1926210" cy="568081"/>
          </a:xfrm>
          <a:prstGeom prst="rect">
            <a:avLst/>
          </a:prstGeom>
          <a:noFill/>
          <a:ln>
            <a:noFill/>
          </a:ln>
        </p:spPr>
      </p:pic>
      <p:sp>
        <p:nvSpPr>
          <p:cNvPr id="406" name="Google Shape;406;p44"/>
          <p:cNvSpPr txBox="1">
            <a:spLocks noGrp="1"/>
          </p:cNvSpPr>
          <p:nvPr>
            <p:ph type="body" idx="1"/>
          </p:nvPr>
        </p:nvSpPr>
        <p:spPr>
          <a:xfrm>
            <a:off x="5870942" y="2183035"/>
            <a:ext cx="5178057" cy="1830741"/>
          </a:xfrm>
          <a:prstGeom prst="rect">
            <a:avLst/>
          </a:prstGeom>
          <a:noFill/>
          <a:ln>
            <a:noFill/>
          </a:ln>
        </p:spPr>
        <p:txBody>
          <a:bodyPr spcFirstLastPara="1" wrap="square" lIns="91425" tIns="45700" rIns="91425" bIns="45700" anchor="ctr" anchorCtr="0">
            <a:normAutofit/>
          </a:bodyPr>
          <a:lstStyle/>
          <a:p>
            <a:pPr marL="457200" lvl="0" indent="-228600" algn="l" rtl="0">
              <a:lnSpc>
                <a:spcPct val="100000"/>
              </a:lnSpc>
              <a:spcBef>
                <a:spcPts val="1000"/>
              </a:spcBef>
              <a:spcAft>
                <a:spcPts val="0"/>
              </a:spcAft>
              <a:buClr>
                <a:schemeClr val="dk2"/>
              </a:buClr>
              <a:buSzPts val="1920"/>
              <a:buNone/>
            </a:pPr>
            <a:r>
              <a:rPr lang="en-US" sz="3600"/>
              <a:t>Appendix</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6"/>
          <p:cNvSpPr txBox="1">
            <a:spLocks noGrp="1"/>
          </p:cNvSpPr>
          <p:nvPr>
            <p:ph type="title"/>
          </p:nvPr>
        </p:nvSpPr>
        <p:spPr>
          <a:xfrm>
            <a:off x="5506921" y="272169"/>
            <a:ext cx="4512150" cy="88047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2"/>
              </a:buClr>
              <a:buSzPts val="4400"/>
              <a:buFont typeface="Play"/>
              <a:buNone/>
            </a:pPr>
            <a:r>
              <a:rPr lang="en-US" cap="none"/>
              <a:t>Business Question</a:t>
            </a:r>
            <a:endParaRPr/>
          </a:p>
        </p:txBody>
      </p:sp>
      <p:pic>
        <p:nvPicPr>
          <p:cNvPr id="146" name="Google Shape;146;p6"/>
          <p:cNvPicPr preferRelativeResize="0">
            <a:picLocks noGrp="1"/>
          </p:cNvPicPr>
          <p:nvPr>
            <p:ph type="pic" idx="2"/>
          </p:nvPr>
        </p:nvPicPr>
        <p:blipFill rotWithShape="1">
          <a:blip r:embed="rId3">
            <a:alphaModFix/>
          </a:blip>
          <a:srcRect/>
          <a:stretch/>
        </p:blipFill>
        <p:spPr>
          <a:xfrm>
            <a:off x="1" y="0"/>
            <a:ext cx="4742121" cy="3434316"/>
          </a:xfrm>
          <a:prstGeom prst="rect">
            <a:avLst/>
          </a:prstGeom>
          <a:solidFill>
            <a:schemeClr val="accent2"/>
          </a:solidFill>
          <a:ln>
            <a:noFill/>
          </a:ln>
        </p:spPr>
      </p:pic>
      <p:pic>
        <p:nvPicPr>
          <p:cNvPr id="147" name="Google Shape;147;p6" descr="A picture containing blue glass buildings with reflection"/>
          <p:cNvPicPr preferRelativeResize="0">
            <a:picLocks noGrp="1"/>
          </p:cNvPicPr>
          <p:nvPr>
            <p:ph type="pic" idx="3"/>
          </p:nvPr>
        </p:nvPicPr>
        <p:blipFill rotWithShape="1">
          <a:blip r:embed="rId4">
            <a:alphaModFix/>
          </a:blip>
          <a:srcRect/>
          <a:stretch/>
        </p:blipFill>
        <p:spPr>
          <a:xfrm>
            <a:off x="-5" y="3432620"/>
            <a:ext cx="5178056" cy="3425380"/>
          </a:xfrm>
          <a:prstGeom prst="rect">
            <a:avLst/>
          </a:prstGeom>
          <a:solidFill>
            <a:srgbClr val="D5C3C5"/>
          </a:solidFill>
          <a:ln>
            <a:noFill/>
          </a:ln>
        </p:spPr>
      </p:pic>
      <p:sp>
        <p:nvSpPr>
          <p:cNvPr id="148" name="Google Shape;148;p6"/>
          <p:cNvSpPr txBox="1">
            <a:spLocks noGrp="1"/>
          </p:cNvSpPr>
          <p:nvPr>
            <p:ph type="body" idx="1"/>
          </p:nvPr>
        </p:nvSpPr>
        <p:spPr>
          <a:xfrm>
            <a:off x="5476568" y="1754326"/>
            <a:ext cx="6499122" cy="4644552"/>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2"/>
              </a:buClr>
              <a:buSzPts val="1920"/>
              <a:buNone/>
            </a:pPr>
            <a:r>
              <a:rPr lang="en-US" sz="2000" dirty="0"/>
              <a:t>How do various factors related to socioeconomic and health conditions impact countries' life expectancy and consequently determine the countries that are in most need of funding by the UN?</a:t>
            </a:r>
            <a:endParaRPr dirty="0"/>
          </a:p>
          <a:p>
            <a:pPr marL="0" lvl="0" indent="0" algn="l" rtl="0">
              <a:lnSpc>
                <a:spcPct val="100000"/>
              </a:lnSpc>
              <a:spcBef>
                <a:spcPts val="0"/>
              </a:spcBef>
              <a:spcAft>
                <a:spcPts val="0"/>
              </a:spcAft>
              <a:buClr>
                <a:schemeClr val="dk2"/>
              </a:buClr>
              <a:buSzPts val="1920"/>
              <a:buNone/>
            </a:pPr>
            <a:endParaRPr sz="2000" dirty="0"/>
          </a:p>
          <a:p>
            <a:pPr marL="0" lvl="0" indent="0" algn="l" rtl="0">
              <a:lnSpc>
                <a:spcPct val="100000"/>
              </a:lnSpc>
              <a:spcBef>
                <a:spcPts val="0"/>
              </a:spcBef>
              <a:spcAft>
                <a:spcPts val="0"/>
              </a:spcAft>
              <a:buSzPts val="1920"/>
              <a:buNone/>
            </a:pPr>
            <a:r>
              <a:rPr lang="en-US" sz="2000" dirty="0"/>
              <a:t>Our goal is to develop a </a:t>
            </a:r>
            <a:r>
              <a:rPr lang="en-US" sz="2000" b="1" dirty="0">
                <a:solidFill>
                  <a:srgbClr val="FF0000"/>
                </a:solidFill>
              </a:rPr>
              <a:t>Regression model </a:t>
            </a:r>
            <a:r>
              <a:rPr lang="en-US" sz="2000" dirty="0"/>
              <a:t>that can predict the Life expectancy of a country based on several Physical, Social and Economical features that will be instrumental towards the decision regarding the amount of Financial Aid to be allocated for that country.  </a:t>
            </a:r>
            <a:endParaRPr sz="2000" dirty="0"/>
          </a:p>
          <a:p>
            <a:pPr marL="0" lvl="0" indent="0" algn="l" rtl="0">
              <a:lnSpc>
                <a:spcPct val="100000"/>
              </a:lnSpc>
              <a:spcBef>
                <a:spcPts val="0"/>
              </a:spcBef>
              <a:spcAft>
                <a:spcPts val="0"/>
              </a:spcAft>
              <a:buClr>
                <a:schemeClr val="dk2"/>
              </a:buClr>
              <a:buSzPts val="1920"/>
              <a:buNone/>
            </a:pPr>
            <a:endParaRPr sz="2400" dirty="0"/>
          </a:p>
          <a:p>
            <a:pPr marL="0" lvl="0" indent="0" algn="l" rtl="0">
              <a:lnSpc>
                <a:spcPct val="100000"/>
              </a:lnSpc>
              <a:spcBef>
                <a:spcPts val="0"/>
              </a:spcBef>
              <a:spcAft>
                <a:spcPts val="0"/>
              </a:spcAft>
              <a:buClr>
                <a:schemeClr val="dk2"/>
              </a:buClr>
              <a:buSzPts val="1920"/>
              <a:buNone/>
            </a:pPr>
            <a:endParaRPr sz="2400" dirty="0"/>
          </a:p>
          <a:p>
            <a:pPr marL="0" lvl="0" indent="0" algn="l" rtl="0">
              <a:lnSpc>
                <a:spcPct val="100000"/>
              </a:lnSpc>
              <a:spcBef>
                <a:spcPts val="0"/>
              </a:spcBef>
              <a:spcAft>
                <a:spcPts val="0"/>
              </a:spcAft>
              <a:buClr>
                <a:schemeClr val="dk2"/>
              </a:buClr>
              <a:buSzPts val="1920"/>
              <a:buNone/>
            </a:pPr>
            <a:endParaRPr sz="2400" dirty="0"/>
          </a:p>
        </p:txBody>
      </p:sp>
      <p:sp>
        <p:nvSpPr>
          <p:cNvPr id="149" name="Google Shape;149;p6"/>
          <p:cNvSpPr txBox="1">
            <a:spLocks noGrp="1"/>
          </p:cNvSpPr>
          <p:nvPr>
            <p:ph type="sldNum" idx="12"/>
          </p:nvPr>
        </p:nvSpPr>
        <p:spPr>
          <a:xfrm>
            <a:off x="11602477" y="6398878"/>
            <a:ext cx="47088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rgbClr val="888888"/>
              </a:buClr>
              <a:buSzPts val="1200"/>
              <a:buFont typeface="Calibri"/>
              <a:buNone/>
            </a:pPr>
            <a:fld id="{00000000-1234-1234-1234-123412341234}" type="slidenum">
              <a:rPr lang="en-US"/>
              <a:t>3</a:t>
            </a:fld>
            <a:endParaRPr/>
          </a:p>
        </p:txBody>
      </p:sp>
      <p:sp>
        <p:nvSpPr>
          <p:cNvPr id="150" name="Google Shape;150;p6"/>
          <p:cNvSpPr txBox="1"/>
          <p:nvPr/>
        </p:nvSpPr>
        <p:spPr>
          <a:xfrm>
            <a:off x="818571" y="2265082"/>
            <a:ext cx="4141516" cy="864654"/>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2"/>
              </a:buClr>
              <a:buSzPts val="2400"/>
              <a:buFont typeface="Play"/>
              <a:buNone/>
            </a:pPr>
            <a:endParaRPr sz="2400" b="0" i="1" u="none" strike="noStrike" cap="none">
              <a:solidFill>
                <a:schemeClr val="lt1"/>
              </a:solidFill>
              <a:latin typeface="Play"/>
              <a:ea typeface="Play"/>
              <a:cs typeface="Play"/>
              <a:sym typeface="Play"/>
            </a:endParaRPr>
          </a:p>
        </p:txBody>
      </p:sp>
      <p:sp>
        <p:nvSpPr>
          <p:cNvPr id="151" name="Google Shape;151;p6"/>
          <p:cNvSpPr txBox="1"/>
          <p:nvPr/>
        </p:nvSpPr>
        <p:spPr>
          <a:xfrm>
            <a:off x="5693734" y="5640827"/>
            <a:ext cx="355827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Open Sans Light"/>
              <a:buNone/>
            </a:pPr>
            <a:r>
              <a:rPr lang="en-US" sz="1800" b="0" i="0" u="sng" strike="noStrike" cap="none">
                <a:solidFill>
                  <a:schemeClr val="dk1"/>
                </a:solidFill>
                <a:latin typeface="Open Sans Light"/>
                <a:ea typeface="Open Sans Light"/>
                <a:cs typeface="Open Sans Light"/>
                <a:sym typeface="Open Sans Light"/>
                <a:hlinkClick r:id="rId5">
                  <a:extLst>
                    <a:ext uri="{A12FA001-AC4F-418D-AE19-62706E023703}">
                      <ahyp:hlinkClr xmlns:ahyp="http://schemas.microsoft.com/office/drawing/2018/hyperlinkcolor" val="tx"/>
                    </a:ext>
                  </a:extLst>
                </a:hlinkClick>
              </a:rPr>
              <a:t>Life Expectancy (WHO) (kaggle.com)</a:t>
            </a:r>
            <a:endParaRPr sz="1800" b="0" i="0" u="none" strike="noStrike" cap="none">
              <a:solidFill>
                <a:schemeClr val="dk1"/>
              </a:solidFill>
              <a:latin typeface="Open Sans Light"/>
              <a:ea typeface="Open Sans Light"/>
              <a:cs typeface="Open Sans Light"/>
              <a:sym typeface="Open Sans Light"/>
            </a:endParaRPr>
          </a:p>
        </p:txBody>
      </p:sp>
      <p:pic>
        <p:nvPicPr>
          <p:cNvPr id="152" name="Google Shape;152;p6" descr="A black background with blue text&#10;&#10;Description automatically generated"/>
          <p:cNvPicPr preferRelativeResize="0"/>
          <p:nvPr/>
        </p:nvPicPr>
        <p:blipFill rotWithShape="1">
          <a:blip r:embed="rId6">
            <a:alphaModFix/>
          </a:blip>
          <a:srcRect l="19484" t="23521" r="27540" b="24199"/>
          <a:stretch/>
        </p:blipFill>
        <p:spPr>
          <a:xfrm>
            <a:off x="-81612" y="3653765"/>
            <a:ext cx="5311762" cy="2768152"/>
          </a:xfrm>
          <a:prstGeom prst="rect">
            <a:avLst/>
          </a:prstGeom>
          <a:noFill/>
          <a:ln>
            <a:noFill/>
          </a:ln>
        </p:spPr>
      </p:pic>
      <p:pic>
        <p:nvPicPr>
          <p:cNvPr id="153" name="Google Shape;153;p6" descr="Coronavirus - COVID-19 Testing, Vaccines And Resources"/>
          <p:cNvPicPr preferRelativeResize="0"/>
          <p:nvPr/>
        </p:nvPicPr>
        <p:blipFill rotWithShape="1">
          <a:blip r:embed="rId7">
            <a:alphaModFix/>
          </a:blip>
          <a:srcRect/>
          <a:stretch/>
        </p:blipFill>
        <p:spPr>
          <a:xfrm>
            <a:off x="9793842" y="5726118"/>
            <a:ext cx="1926210" cy="56808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pic>
        <p:nvPicPr>
          <p:cNvPr id="411" name="Google Shape;411;p45"/>
          <p:cNvPicPr preferRelativeResize="0"/>
          <p:nvPr/>
        </p:nvPicPr>
        <p:blipFill rotWithShape="1">
          <a:blip r:embed="rId3">
            <a:alphaModFix/>
          </a:blip>
          <a:srcRect/>
          <a:stretch/>
        </p:blipFill>
        <p:spPr>
          <a:xfrm>
            <a:off x="460018" y="668594"/>
            <a:ext cx="6098099" cy="590403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7"/>
        <p:cNvGrpSpPr/>
        <p:nvPr/>
      </p:nvGrpSpPr>
      <p:grpSpPr>
        <a:xfrm>
          <a:off x="0" y="0"/>
          <a:ext cx="0" cy="0"/>
          <a:chOff x="0" y="0"/>
          <a:chExt cx="0" cy="0"/>
        </a:xfrm>
      </p:grpSpPr>
      <p:sp>
        <p:nvSpPr>
          <p:cNvPr id="158" name="Google Shape;158;p7"/>
          <p:cNvSpPr txBox="1"/>
          <p:nvPr/>
        </p:nvSpPr>
        <p:spPr>
          <a:xfrm>
            <a:off x="-14378" y="-23468"/>
            <a:ext cx="12177623" cy="646331"/>
          </a:xfrm>
          <a:prstGeom prst="rect">
            <a:avLst/>
          </a:prstGeom>
          <a:gradFill>
            <a:gsLst>
              <a:gs pos="0">
                <a:srgbClr val="70A5DA"/>
              </a:gs>
              <a:gs pos="50000">
                <a:srgbClr val="539BDB"/>
              </a:gs>
              <a:gs pos="100000">
                <a:srgbClr val="4288C8"/>
              </a:gs>
            </a:gsLst>
            <a:lin ang="5400000" scaled="0"/>
          </a:gradFill>
          <a:ln w="9525" cap="flat" cmpd="sng">
            <a:solidFill>
              <a:schemeClr val="accent5"/>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3600" b="0" i="0" u="none" strike="noStrike" cap="none">
                <a:solidFill>
                  <a:schemeClr val="lt1"/>
                </a:solidFill>
                <a:latin typeface="Calibri"/>
                <a:ea typeface="Calibri"/>
                <a:cs typeface="Calibri"/>
                <a:sym typeface="Calibri"/>
              </a:rPr>
              <a:t>Data</a:t>
            </a:r>
            <a:endParaRPr/>
          </a:p>
        </p:txBody>
      </p:sp>
      <p:sp>
        <p:nvSpPr>
          <p:cNvPr id="159" name="Google Shape;159;p7"/>
          <p:cNvSpPr txBox="1"/>
          <p:nvPr/>
        </p:nvSpPr>
        <p:spPr>
          <a:xfrm>
            <a:off x="0" y="1342691"/>
            <a:ext cx="121920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rgbClr val="212121"/>
                </a:solidFill>
                <a:latin typeface="Roboto"/>
                <a:ea typeface="Roboto"/>
                <a:cs typeface="Roboto"/>
                <a:sym typeface="Roboto"/>
              </a:rPr>
              <a:t>Life Expectancy Dataset (WHO) :</a:t>
            </a:r>
            <a:endParaRPr sz="1800" b="0" i="0" u="none" strike="noStrike" cap="none">
              <a:solidFill>
                <a:srgbClr val="212121"/>
              </a:solidFill>
              <a:latin typeface="Roboto"/>
              <a:ea typeface="Roboto"/>
              <a:cs typeface="Roboto"/>
              <a:sym typeface="Roboto"/>
            </a:endParaRPr>
          </a:p>
          <a:p>
            <a:pPr marL="0" marR="0" lvl="0" indent="0" algn="l" rtl="0">
              <a:spcBef>
                <a:spcPts val="0"/>
              </a:spcBef>
              <a:spcAft>
                <a:spcPts val="0"/>
              </a:spcAft>
              <a:buNone/>
            </a:pPr>
            <a:endParaRPr sz="1800" b="0" i="0" u="none" strike="noStrike" cap="none">
              <a:solidFill>
                <a:srgbClr val="212121"/>
              </a:solidFill>
              <a:latin typeface="Roboto"/>
              <a:ea typeface="Roboto"/>
              <a:cs typeface="Roboto"/>
              <a:sym typeface="Roboto"/>
            </a:endParaRPr>
          </a:p>
          <a:p>
            <a:pPr marL="0" marR="0" lvl="0" indent="0" algn="l" rtl="0">
              <a:spcBef>
                <a:spcPts val="0"/>
              </a:spcBef>
              <a:spcAft>
                <a:spcPts val="0"/>
              </a:spcAft>
              <a:buNone/>
            </a:pPr>
            <a:r>
              <a:rPr lang="en-US" sz="1800" b="0" i="0" u="none" strike="noStrike" cap="none">
                <a:solidFill>
                  <a:srgbClr val="212121"/>
                </a:solidFill>
                <a:latin typeface="Roboto"/>
                <a:ea typeface="Roboto"/>
                <a:cs typeface="Roboto"/>
                <a:sym typeface="Roboto"/>
              </a:rPr>
              <a:t>(</a:t>
            </a:r>
            <a:r>
              <a:rPr lang="en-US" sz="1800" b="0" i="0" u="sng" strike="noStrike" cap="none">
                <a:solidFill>
                  <a:srgbClr val="212121"/>
                </a:solidFill>
                <a:latin typeface="Roboto"/>
                <a:ea typeface="Roboto"/>
                <a:cs typeface="Roboto"/>
                <a:sym typeface="Roboto"/>
                <a:hlinkClick r:id="rId3">
                  <a:extLst>
                    <a:ext uri="{A12FA001-AC4F-418D-AE19-62706E023703}">
                      <ahyp:hlinkClr xmlns:ahyp="http://schemas.microsoft.com/office/drawing/2018/hyperlinkcolor" val="tx"/>
                    </a:ext>
                  </a:extLst>
                </a:hlinkClick>
              </a:rPr>
              <a:t>https://www.kaggle.com/datasets/kumarajarshi/life-expectancy-who/code?datasetId=12603&amp;sortBy=voteCount</a:t>
            </a:r>
            <a:endParaRPr sz="1800" b="0" i="0" u="none" strike="noStrike" cap="none">
              <a:solidFill>
                <a:srgbClr val="212121"/>
              </a:solidFill>
              <a:latin typeface="Roboto"/>
              <a:ea typeface="Roboto"/>
              <a:cs typeface="Roboto"/>
              <a:sym typeface="Roboto"/>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60" name="Google Shape;160;p7"/>
          <p:cNvPicPr preferRelativeResize="0"/>
          <p:nvPr/>
        </p:nvPicPr>
        <p:blipFill rotWithShape="1">
          <a:blip r:embed="rId4">
            <a:alphaModFix/>
          </a:blip>
          <a:srcRect l="8206" t="19225" r="8203" b="9613"/>
          <a:stretch/>
        </p:blipFill>
        <p:spPr>
          <a:xfrm>
            <a:off x="3490450" y="1373230"/>
            <a:ext cx="904569" cy="325378"/>
          </a:xfrm>
          <a:prstGeom prst="rect">
            <a:avLst/>
          </a:prstGeom>
          <a:noFill/>
          <a:ln>
            <a:noFill/>
          </a:ln>
        </p:spPr>
      </p:pic>
      <p:pic>
        <p:nvPicPr>
          <p:cNvPr id="161" name="Google Shape;161;p7"/>
          <p:cNvPicPr preferRelativeResize="0"/>
          <p:nvPr/>
        </p:nvPicPr>
        <p:blipFill rotWithShape="1">
          <a:blip r:embed="rId5">
            <a:alphaModFix/>
          </a:blip>
          <a:srcRect/>
          <a:stretch/>
        </p:blipFill>
        <p:spPr>
          <a:xfrm>
            <a:off x="0" y="2862421"/>
            <a:ext cx="8091948" cy="3940610"/>
          </a:xfrm>
          <a:prstGeom prst="rect">
            <a:avLst/>
          </a:prstGeom>
          <a:noFill/>
          <a:ln>
            <a:noFill/>
          </a:ln>
        </p:spPr>
      </p:pic>
      <p:sp>
        <p:nvSpPr>
          <p:cNvPr id="162" name="Google Shape;162;p7"/>
          <p:cNvSpPr txBox="1"/>
          <p:nvPr/>
        </p:nvSpPr>
        <p:spPr>
          <a:xfrm>
            <a:off x="8532384" y="4647526"/>
            <a:ext cx="3305654" cy="830997"/>
          </a:xfrm>
          <a:prstGeom prst="rect">
            <a:avLst/>
          </a:prstGeom>
          <a:gradFill>
            <a:gsLst>
              <a:gs pos="0">
                <a:srgbClr val="B0CAE9"/>
              </a:gs>
              <a:gs pos="50000">
                <a:srgbClr val="A1C1E4"/>
              </a:gs>
              <a:gs pos="100000">
                <a:srgbClr val="90B8E4"/>
              </a:gs>
            </a:gsLst>
            <a:lin ang="5400000" scaled="0"/>
          </a:gradFill>
          <a:ln w="9525" cap="flat" cmpd="sng">
            <a:solidFill>
              <a:schemeClr val="accent5"/>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Calibri"/>
                <a:ea typeface="Calibri"/>
                <a:cs typeface="Calibri"/>
                <a:sym typeface="Calibri"/>
              </a:rPr>
              <a:t>Null Value imputation strategy: </a:t>
            </a:r>
            <a:endParaRPr/>
          </a:p>
          <a:p>
            <a:pPr marL="0" marR="0" lvl="0" indent="0" algn="l" rtl="0">
              <a:spcBef>
                <a:spcPts val="0"/>
              </a:spcBef>
              <a:spcAft>
                <a:spcPts val="0"/>
              </a:spcAft>
              <a:buNone/>
            </a:pPr>
            <a:endParaRPr sz="1600" b="1">
              <a:solidFill>
                <a:schemeClr val="dk1"/>
              </a:solidFill>
              <a:latin typeface="Calibri"/>
              <a:ea typeface="Calibri"/>
              <a:cs typeface="Calibri"/>
              <a:sym typeface="Calibri"/>
            </a:endParaRPr>
          </a:p>
          <a:p>
            <a:pPr marL="0" marR="0" lvl="0" indent="0" algn="l" rtl="0">
              <a:spcBef>
                <a:spcPts val="0"/>
              </a:spcBef>
              <a:spcAft>
                <a:spcPts val="0"/>
              </a:spcAft>
              <a:buNone/>
            </a:pPr>
            <a:r>
              <a:rPr lang="en-US" sz="1600" b="1">
                <a:solidFill>
                  <a:schemeClr val="dk1"/>
                </a:solidFill>
                <a:latin typeface="Calibri"/>
                <a:ea typeface="Calibri"/>
                <a:cs typeface="Calibri"/>
                <a:sym typeface="Calibri"/>
              </a:rPr>
              <a:t>Median</a:t>
            </a:r>
            <a:endParaRPr/>
          </a:p>
        </p:txBody>
      </p:sp>
      <p:sp>
        <p:nvSpPr>
          <p:cNvPr id="163" name="Google Shape;163;p7"/>
          <p:cNvSpPr txBox="1"/>
          <p:nvPr/>
        </p:nvSpPr>
        <p:spPr>
          <a:xfrm>
            <a:off x="8563895" y="2841530"/>
            <a:ext cx="3116827" cy="1477287"/>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Open Sans Light"/>
              <a:buNone/>
            </a:pPr>
            <a:r>
              <a:rPr lang="en-US" sz="1800" b="1" cap="none">
                <a:solidFill>
                  <a:schemeClr val="dk1"/>
                </a:solidFill>
                <a:latin typeface="Open Sans Light"/>
                <a:ea typeface="Open Sans Light"/>
                <a:cs typeface="Open Sans Light"/>
                <a:sym typeface="Open Sans Light"/>
              </a:rPr>
              <a:t>Data Set Overview:</a:t>
            </a:r>
            <a:endParaRPr sz="1800" b="1">
              <a:solidFill>
                <a:schemeClr val="dk1"/>
              </a:solidFill>
              <a:latin typeface="Open Sans Light"/>
              <a:ea typeface="Open Sans Light"/>
              <a:cs typeface="Open Sans Light"/>
              <a:sym typeface="Open Sans Light"/>
            </a:endParaRPr>
          </a:p>
          <a:p>
            <a:pPr marL="0" marR="0" lvl="0" indent="0" algn="l" rtl="0">
              <a:lnSpc>
                <a:spcPct val="150000"/>
              </a:lnSpc>
              <a:spcBef>
                <a:spcPts val="0"/>
              </a:spcBef>
              <a:spcAft>
                <a:spcPts val="0"/>
              </a:spcAft>
              <a:buNone/>
            </a:pPr>
            <a:r>
              <a:rPr lang="en-US" sz="1200" b="1">
                <a:solidFill>
                  <a:schemeClr val="dk1"/>
                </a:solidFill>
                <a:latin typeface="Open Sans Light"/>
                <a:ea typeface="Open Sans Light"/>
                <a:cs typeface="Open Sans Light"/>
                <a:sym typeface="Open Sans Light"/>
              </a:rPr>
              <a:t>Health factors for 193 countries </a:t>
            </a:r>
            <a:endParaRPr sz="1200" b="1">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r>
              <a:rPr lang="en-US" sz="1200" b="1">
                <a:solidFill>
                  <a:schemeClr val="dk1"/>
                </a:solidFill>
                <a:latin typeface="Open Sans Light"/>
                <a:ea typeface="Open Sans Light"/>
                <a:cs typeface="Open Sans Light"/>
                <a:sym typeface="Open Sans Light"/>
              </a:rPr>
              <a:t>Data from 2000-2015</a:t>
            </a:r>
            <a:endParaRPr sz="1200" b="1">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r>
              <a:rPr lang="en-US" sz="1200" b="1">
                <a:solidFill>
                  <a:schemeClr val="dk1"/>
                </a:solidFill>
                <a:latin typeface="Open Sans Light"/>
                <a:ea typeface="Open Sans Light"/>
                <a:cs typeface="Open Sans Light"/>
                <a:sym typeface="Open Sans Light"/>
              </a:rPr>
              <a:t>22 Columns and 2938 rows</a:t>
            </a:r>
            <a:endParaRPr sz="1200" b="1">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r>
              <a:rPr lang="en-US" sz="1200" b="1">
                <a:solidFill>
                  <a:schemeClr val="dk1"/>
                </a:solidFill>
                <a:latin typeface="Open Sans Light"/>
                <a:ea typeface="Open Sans Light"/>
                <a:cs typeface="Open Sans Light"/>
                <a:sym typeface="Open Sans Light"/>
              </a:rPr>
              <a:t>Mainly numeric variables</a:t>
            </a:r>
            <a:endParaRPr sz="1200" b="1">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Google Shape;168;p8"/>
          <p:cNvPicPr preferRelativeResize="0">
            <a:picLocks noGrp="1"/>
          </p:cNvPicPr>
          <p:nvPr>
            <p:ph type="pic" idx="2"/>
          </p:nvPr>
        </p:nvPicPr>
        <p:blipFill rotWithShape="1">
          <a:blip r:embed="rId3">
            <a:alphaModFix/>
          </a:blip>
          <a:srcRect/>
          <a:stretch/>
        </p:blipFill>
        <p:spPr>
          <a:xfrm>
            <a:off x="1" y="0"/>
            <a:ext cx="4742121" cy="3434316"/>
          </a:xfrm>
          <a:prstGeom prst="rect">
            <a:avLst/>
          </a:prstGeom>
          <a:solidFill>
            <a:schemeClr val="accent2"/>
          </a:solidFill>
          <a:ln>
            <a:noFill/>
          </a:ln>
        </p:spPr>
      </p:pic>
      <p:pic>
        <p:nvPicPr>
          <p:cNvPr id="169" name="Google Shape;169;p8" descr="A picture containing blue glass buildings with reflection"/>
          <p:cNvPicPr preferRelativeResize="0">
            <a:picLocks noGrp="1"/>
          </p:cNvPicPr>
          <p:nvPr>
            <p:ph type="pic" idx="3"/>
          </p:nvPr>
        </p:nvPicPr>
        <p:blipFill rotWithShape="1">
          <a:blip r:embed="rId4">
            <a:alphaModFix/>
          </a:blip>
          <a:srcRect/>
          <a:stretch/>
        </p:blipFill>
        <p:spPr>
          <a:xfrm>
            <a:off x="-5" y="3432620"/>
            <a:ext cx="5178056" cy="3425380"/>
          </a:xfrm>
          <a:prstGeom prst="rect">
            <a:avLst/>
          </a:prstGeom>
          <a:solidFill>
            <a:srgbClr val="D5C3C5"/>
          </a:solidFill>
          <a:ln>
            <a:noFill/>
          </a:ln>
        </p:spPr>
      </p:pic>
      <p:sp>
        <p:nvSpPr>
          <p:cNvPr id="170" name="Google Shape;170;p8"/>
          <p:cNvSpPr txBox="1">
            <a:spLocks noGrp="1"/>
          </p:cNvSpPr>
          <p:nvPr>
            <p:ph type="sldNum" idx="12"/>
          </p:nvPr>
        </p:nvSpPr>
        <p:spPr>
          <a:xfrm>
            <a:off x="11602477" y="6398878"/>
            <a:ext cx="47088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rgbClr val="888888"/>
              </a:buClr>
              <a:buSzPts val="1200"/>
              <a:buFont typeface="Calibri"/>
              <a:buNone/>
            </a:pPr>
            <a:fld id="{00000000-1234-1234-1234-123412341234}" type="slidenum">
              <a:rPr lang="en-US"/>
              <a:t>5</a:t>
            </a:fld>
            <a:endParaRPr/>
          </a:p>
        </p:txBody>
      </p:sp>
      <p:sp>
        <p:nvSpPr>
          <p:cNvPr id="171" name="Google Shape;171;p8"/>
          <p:cNvSpPr txBox="1"/>
          <p:nvPr/>
        </p:nvSpPr>
        <p:spPr>
          <a:xfrm>
            <a:off x="818571" y="2265082"/>
            <a:ext cx="4141516" cy="864654"/>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2"/>
              </a:buClr>
              <a:buSzPts val="2400"/>
              <a:buFont typeface="Play"/>
              <a:buNone/>
            </a:pPr>
            <a:endParaRPr sz="2400" i="1" cap="none">
              <a:solidFill>
                <a:schemeClr val="lt1"/>
              </a:solidFill>
              <a:latin typeface="Play"/>
              <a:ea typeface="Play"/>
              <a:cs typeface="Play"/>
              <a:sym typeface="Play"/>
            </a:endParaRPr>
          </a:p>
        </p:txBody>
      </p:sp>
      <p:sp>
        <p:nvSpPr>
          <p:cNvPr id="172" name="Google Shape;172;p8"/>
          <p:cNvSpPr txBox="1"/>
          <p:nvPr/>
        </p:nvSpPr>
        <p:spPr>
          <a:xfrm>
            <a:off x="5693734" y="5640827"/>
            <a:ext cx="355827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Open Sans Light"/>
              <a:buNone/>
            </a:pPr>
            <a:r>
              <a:rPr lang="en-US" sz="1800" u="sng">
                <a:solidFill>
                  <a:schemeClr val="dk1"/>
                </a:solidFill>
                <a:latin typeface="Open Sans Light"/>
                <a:ea typeface="Open Sans Light"/>
                <a:cs typeface="Open Sans Light"/>
                <a:sym typeface="Open Sans Light"/>
                <a:hlinkClick r:id="rId5">
                  <a:extLst>
                    <a:ext uri="{A12FA001-AC4F-418D-AE19-62706E023703}">
                      <ahyp:hlinkClr xmlns:ahyp="http://schemas.microsoft.com/office/drawing/2018/hyperlinkcolor" val="tx"/>
                    </a:ext>
                  </a:extLst>
                </a:hlinkClick>
              </a:rPr>
              <a:t>Life Expectancy (WHO) (kaggle.com)</a:t>
            </a:r>
            <a:endParaRPr sz="1800">
              <a:solidFill>
                <a:schemeClr val="dk1"/>
              </a:solidFill>
              <a:latin typeface="Open Sans Light"/>
              <a:ea typeface="Open Sans Light"/>
              <a:cs typeface="Open Sans Light"/>
              <a:sym typeface="Open Sans Light"/>
            </a:endParaRPr>
          </a:p>
        </p:txBody>
      </p:sp>
      <p:pic>
        <p:nvPicPr>
          <p:cNvPr id="173" name="Google Shape;173;p8" descr="A black background with blue text&#10;&#10;Description automatically generated"/>
          <p:cNvPicPr preferRelativeResize="0"/>
          <p:nvPr/>
        </p:nvPicPr>
        <p:blipFill rotWithShape="1">
          <a:blip r:embed="rId6">
            <a:alphaModFix/>
          </a:blip>
          <a:srcRect l="19484" t="23521" r="27540" b="24199"/>
          <a:stretch/>
        </p:blipFill>
        <p:spPr>
          <a:xfrm>
            <a:off x="-81612" y="3653765"/>
            <a:ext cx="5311762" cy="2768152"/>
          </a:xfrm>
          <a:prstGeom prst="rect">
            <a:avLst/>
          </a:prstGeom>
          <a:noFill/>
          <a:ln>
            <a:noFill/>
          </a:ln>
        </p:spPr>
      </p:pic>
      <p:pic>
        <p:nvPicPr>
          <p:cNvPr id="174" name="Google Shape;174;p8" descr="Coronavirus - COVID-19 Testing, Vaccines And Resources"/>
          <p:cNvPicPr preferRelativeResize="0"/>
          <p:nvPr/>
        </p:nvPicPr>
        <p:blipFill rotWithShape="1">
          <a:blip r:embed="rId7">
            <a:alphaModFix/>
          </a:blip>
          <a:srcRect/>
          <a:stretch/>
        </p:blipFill>
        <p:spPr>
          <a:xfrm>
            <a:off x="9793842" y="5726118"/>
            <a:ext cx="1926210" cy="568081"/>
          </a:xfrm>
          <a:prstGeom prst="rect">
            <a:avLst/>
          </a:prstGeom>
          <a:noFill/>
          <a:ln>
            <a:noFill/>
          </a:ln>
        </p:spPr>
      </p:pic>
      <p:sp>
        <p:nvSpPr>
          <p:cNvPr id="175" name="Google Shape;175;p8"/>
          <p:cNvSpPr txBox="1">
            <a:spLocks noGrp="1"/>
          </p:cNvSpPr>
          <p:nvPr>
            <p:ph type="body" idx="1"/>
          </p:nvPr>
        </p:nvSpPr>
        <p:spPr>
          <a:xfrm>
            <a:off x="5870942" y="2183035"/>
            <a:ext cx="5178057" cy="1830741"/>
          </a:xfrm>
          <a:prstGeom prst="rect">
            <a:avLst/>
          </a:prstGeom>
          <a:noFill/>
          <a:ln>
            <a:noFill/>
          </a:ln>
        </p:spPr>
        <p:txBody>
          <a:bodyPr spcFirstLastPara="1" wrap="square" lIns="91425" tIns="45700" rIns="91425" bIns="45700" anchor="ctr" anchorCtr="0">
            <a:normAutofit/>
          </a:bodyPr>
          <a:lstStyle/>
          <a:p>
            <a:pPr marL="457200" lvl="0" indent="-228600" algn="l" rtl="0">
              <a:lnSpc>
                <a:spcPct val="100000"/>
              </a:lnSpc>
              <a:spcBef>
                <a:spcPts val="1000"/>
              </a:spcBef>
              <a:spcAft>
                <a:spcPts val="0"/>
              </a:spcAft>
              <a:buClr>
                <a:schemeClr val="dk2"/>
              </a:buClr>
              <a:buSzPts val="1920"/>
              <a:buNone/>
            </a:pPr>
            <a:r>
              <a:rPr lang="en-US" sz="3600"/>
              <a:t>EDA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9"/>
        <p:cNvGrpSpPr/>
        <p:nvPr/>
      </p:nvGrpSpPr>
      <p:grpSpPr>
        <a:xfrm>
          <a:off x="0" y="0"/>
          <a:ext cx="0" cy="0"/>
          <a:chOff x="0" y="0"/>
          <a:chExt cx="0" cy="0"/>
        </a:xfrm>
      </p:grpSpPr>
      <p:sp>
        <p:nvSpPr>
          <p:cNvPr id="180" name="Google Shape;180;p9"/>
          <p:cNvSpPr txBox="1"/>
          <p:nvPr/>
        </p:nvSpPr>
        <p:spPr>
          <a:xfrm>
            <a:off x="0" y="0"/>
            <a:ext cx="12192000" cy="1077218"/>
          </a:xfrm>
          <a:prstGeom prst="rect">
            <a:avLst/>
          </a:prstGeom>
          <a:gradFill>
            <a:gsLst>
              <a:gs pos="0">
                <a:srgbClr val="70A5DA"/>
              </a:gs>
              <a:gs pos="50000">
                <a:srgbClr val="539BDB"/>
              </a:gs>
              <a:gs pos="100000">
                <a:srgbClr val="4288C8"/>
              </a:gs>
            </a:gsLst>
            <a:lin ang="5400000" scaled="0"/>
          </a:gradFill>
          <a:ln w="9525" cap="flat" cmpd="sng">
            <a:solidFill>
              <a:schemeClr val="accent5"/>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just" rtl="0">
              <a:spcBef>
                <a:spcPts val="0"/>
              </a:spcBef>
              <a:spcAft>
                <a:spcPts val="0"/>
              </a:spcAft>
              <a:buNone/>
            </a:pPr>
            <a:endParaRPr sz="3200">
              <a:solidFill>
                <a:schemeClr val="lt1"/>
              </a:solidFill>
              <a:latin typeface="Calibri"/>
              <a:ea typeface="Calibri"/>
              <a:cs typeface="Calibri"/>
              <a:sym typeface="Calibri"/>
            </a:endParaRPr>
          </a:p>
          <a:p>
            <a:pPr marL="0" marR="0" lvl="0" indent="0" algn="just" rtl="0">
              <a:spcBef>
                <a:spcPts val="0"/>
              </a:spcBef>
              <a:spcAft>
                <a:spcPts val="0"/>
              </a:spcAft>
              <a:buNone/>
            </a:pPr>
            <a:r>
              <a:rPr lang="en-US" sz="3200">
                <a:solidFill>
                  <a:schemeClr val="lt1"/>
                </a:solidFill>
                <a:latin typeface="Calibri"/>
                <a:ea typeface="Calibri"/>
                <a:cs typeface="Calibri"/>
                <a:sym typeface="Calibri"/>
              </a:rPr>
              <a:t>Life Expectancy over the years 2000-2015</a:t>
            </a:r>
            <a:endParaRPr/>
          </a:p>
        </p:txBody>
      </p:sp>
      <p:pic>
        <p:nvPicPr>
          <p:cNvPr id="181" name="Google Shape;181;p9"/>
          <p:cNvPicPr preferRelativeResize="0"/>
          <p:nvPr/>
        </p:nvPicPr>
        <p:blipFill rotWithShape="1">
          <a:blip r:embed="rId3">
            <a:alphaModFix/>
          </a:blip>
          <a:srcRect/>
          <a:stretch/>
        </p:blipFill>
        <p:spPr>
          <a:xfrm>
            <a:off x="16661" y="2296361"/>
            <a:ext cx="4640568" cy="2615792"/>
          </a:xfrm>
          <a:prstGeom prst="rect">
            <a:avLst/>
          </a:prstGeom>
          <a:noFill/>
          <a:ln>
            <a:noFill/>
          </a:ln>
        </p:spPr>
      </p:pic>
      <p:pic>
        <p:nvPicPr>
          <p:cNvPr id="182" name="Google Shape;182;p9"/>
          <p:cNvPicPr preferRelativeResize="0"/>
          <p:nvPr/>
        </p:nvPicPr>
        <p:blipFill rotWithShape="1">
          <a:blip r:embed="rId4">
            <a:alphaModFix/>
          </a:blip>
          <a:srcRect/>
          <a:stretch/>
        </p:blipFill>
        <p:spPr>
          <a:xfrm>
            <a:off x="9494461" y="2526602"/>
            <a:ext cx="2624434" cy="2418630"/>
          </a:xfrm>
          <a:prstGeom prst="rect">
            <a:avLst/>
          </a:prstGeom>
          <a:noFill/>
          <a:ln>
            <a:noFill/>
          </a:ln>
        </p:spPr>
      </p:pic>
      <p:pic>
        <p:nvPicPr>
          <p:cNvPr id="183" name="Google Shape;183;p9"/>
          <p:cNvPicPr preferRelativeResize="0"/>
          <p:nvPr/>
        </p:nvPicPr>
        <p:blipFill rotWithShape="1">
          <a:blip r:embed="rId5">
            <a:alphaModFix/>
          </a:blip>
          <a:srcRect/>
          <a:stretch/>
        </p:blipFill>
        <p:spPr>
          <a:xfrm>
            <a:off x="4772248" y="2357802"/>
            <a:ext cx="4677306" cy="259669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4"/>
          <p:cNvSpPr txBox="1"/>
          <p:nvPr/>
        </p:nvSpPr>
        <p:spPr>
          <a:xfrm>
            <a:off x="0" y="0"/>
            <a:ext cx="12192000" cy="1077218"/>
          </a:xfrm>
          <a:prstGeom prst="rect">
            <a:avLst/>
          </a:prstGeom>
          <a:gradFill>
            <a:gsLst>
              <a:gs pos="0">
                <a:srgbClr val="70A5DA"/>
              </a:gs>
              <a:gs pos="50000">
                <a:srgbClr val="539BDB"/>
              </a:gs>
              <a:gs pos="100000">
                <a:srgbClr val="4288C8"/>
              </a:gs>
            </a:gsLst>
            <a:lin ang="5400000" scaled="0"/>
          </a:gradFill>
          <a:ln w="9525" cap="flat" cmpd="sng">
            <a:solidFill>
              <a:schemeClr val="accent5"/>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just" rtl="0">
              <a:spcBef>
                <a:spcPts val="0"/>
              </a:spcBef>
              <a:spcAft>
                <a:spcPts val="0"/>
              </a:spcAft>
              <a:buNone/>
            </a:pPr>
            <a:endParaRPr sz="3200">
              <a:solidFill>
                <a:schemeClr val="lt1"/>
              </a:solidFill>
              <a:latin typeface="Calibri"/>
              <a:ea typeface="Calibri"/>
              <a:cs typeface="Calibri"/>
              <a:sym typeface="Calibri"/>
            </a:endParaRPr>
          </a:p>
          <a:p>
            <a:pPr marL="0" marR="0" lvl="0" indent="0" algn="just" rtl="0">
              <a:spcBef>
                <a:spcPts val="0"/>
              </a:spcBef>
              <a:spcAft>
                <a:spcPts val="0"/>
              </a:spcAft>
              <a:buNone/>
            </a:pPr>
            <a:r>
              <a:rPr lang="en-US" sz="3200">
                <a:solidFill>
                  <a:schemeClr val="lt1"/>
                </a:solidFill>
                <a:latin typeface="Calibri"/>
                <a:ea typeface="Calibri"/>
                <a:cs typeface="Calibri"/>
                <a:sym typeface="Calibri"/>
              </a:rPr>
              <a:t> Countries with the Lowest and Highest life expectancies</a:t>
            </a:r>
            <a:endParaRPr/>
          </a:p>
        </p:txBody>
      </p:sp>
      <p:pic>
        <p:nvPicPr>
          <p:cNvPr id="189" name="Google Shape;189;p24"/>
          <p:cNvPicPr preferRelativeResize="0"/>
          <p:nvPr/>
        </p:nvPicPr>
        <p:blipFill rotWithShape="1">
          <a:blip r:embed="rId3">
            <a:alphaModFix/>
          </a:blip>
          <a:srcRect/>
          <a:stretch/>
        </p:blipFill>
        <p:spPr>
          <a:xfrm>
            <a:off x="6253559" y="2281485"/>
            <a:ext cx="5938442" cy="2834492"/>
          </a:xfrm>
          <a:prstGeom prst="rect">
            <a:avLst/>
          </a:prstGeom>
          <a:noFill/>
          <a:ln>
            <a:noFill/>
          </a:ln>
        </p:spPr>
      </p:pic>
      <p:pic>
        <p:nvPicPr>
          <p:cNvPr id="190" name="Google Shape;190;p24"/>
          <p:cNvPicPr preferRelativeResize="0"/>
          <p:nvPr/>
        </p:nvPicPr>
        <p:blipFill rotWithShape="1">
          <a:blip r:embed="rId4">
            <a:alphaModFix/>
          </a:blip>
          <a:srcRect l="15135"/>
          <a:stretch/>
        </p:blipFill>
        <p:spPr>
          <a:xfrm>
            <a:off x="-1890" y="2281485"/>
            <a:ext cx="5940333" cy="283449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5"/>
          <p:cNvSpPr txBox="1"/>
          <p:nvPr/>
        </p:nvSpPr>
        <p:spPr>
          <a:xfrm>
            <a:off x="0" y="0"/>
            <a:ext cx="12192000" cy="1077218"/>
          </a:xfrm>
          <a:prstGeom prst="rect">
            <a:avLst/>
          </a:prstGeom>
          <a:gradFill>
            <a:gsLst>
              <a:gs pos="0">
                <a:srgbClr val="70A5DA"/>
              </a:gs>
              <a:gs pos="50000">
                <a:srgbClr val="539BDB"/>
              </a:gs>
              <a:gs pos="100000">
                <a:srgbClr val="4288C8"/>
              </a:gs>
            </a:gsLst>
            <a:lin ang="5400000" scaled="0"/>
          </a:gradFill>
          <a:ln w="9525" cap="flat" cmpd="sng">
            <a:solidFill>
              <a:schemeClr val="accent5"/>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just" rtl="0">
              <a:spcBef>
                <a:spcPts val="0"/>
              </a:spcBef>
              <a:spcAft>
                <a:spcPts val="0"/>
              </a:spcAft>
              <a:buNone/>
            </a:pPr>
            <a:endParaRPr sz="3200">
              <a:solidFill>
                <a:schemeClr val="lt1"/>
              </a:solidFill>
              <a:latin typeface="Calibri"/>
              <a:ea typeface="Calibri"/>
              <a:cs typeface="Calibri"/>
              <a:sym typeface="Calibri"/>
            </a:endParaRPr>
          </a:p>
          <a:p>
            <a:pPr marL="0" marR="0" lvl="0" indent="0" algn="just" rtl="0">
              <a:spcBef>
                <a:spcPts val="0"/>
              </a:spcBef>
              <a:spcAft>
                <a:spcPts val="0"/>
              </a:spcAft>
              <a:buNone/>
            </a:pPr>
            <a:r>
              <a:rPr lang="en-US" sz="3200">
                <a:solidFill>
                  <a:schemeClr val="lt1"/>
                </a:solidFill>
                <a:latin typeface="Calibri"/>
                <a:ea typeface="Calibri"/>
                <a:cs typeface="Calibri"/>
                <a:sym typeface="Calibri"/>
              </a:rPr>
              <a:t>Chloropleth Map Distributions</a:t>
            </a:r>
            <a:endParaRPr/>
          </a:p>
        </p:txBody>
      </p:sp>
      <p:sp>
        <p:nvSpPr>
          <p:cNvPr id="196" name="Google Shape;196;p25"/>
          <p:cNvSpPr txBox="1"/>
          <p:nvPr/>
        </p:nvSpPr>
        <p:spPr>
          <a:xfrm>
            <a:off x="19663" y="1101211"/>
            <a:ext cx="326431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Life Expectancy</a:t>
            </a:r>
            <a:endParaRPr/>
          </a:p>
        </p:txBody>
      </p:sp>
      <p:pic>
        <p:nvPicPr>
          <p:cNvPr id="197" name="Google Shape;197;p25" descr="A map of the world&#10;&#10;Description automatically generated"/>
          <p:cNvPicPr preferRelativeResize="0"/>
          <p:nvPr/>
        </p:nvPicPr>
        <p:blipFill rotWithShape="1">
          <a:blip r:embed="rId3">
            <a:alphaModFix/>
          </a:blip>
          <a:srcRect l="26388" b="677"/>
          <a:stretch/>
        </p:blipFill>
        <p:spPr>
          <a:xfrm>
            <a:off x="6223817" y="1673461"/>
            <a:ext cx="5709620" cy="2272648"/>
          </a:xfrm>
          <a:prstGeom prst="rect">
            <a:avLst/>
          </a:prstGeom>
          <a:noFill/>
          <a:ln>
            <a:noFill/>
          </a:ln>
        </p:spPr>
      </p:pic>
      <p:pic>
        <p:nvPicPr>
          <p:cNvPr id="198" name="Google Shape;198;p25" descr="A map of the world"/>
          <p:cNvPicPr preferRelativeResize="0"/>
          <p:nvPr/>
        </p:nvPicPr>
        <p:blipFill rotWithShape="1">
          <a:blip r:embed="rId4">
            <a:alphaModFix/>
          </a:blip>
          <a:srcRect l="26210" b="1235"/>
          <a:stretch/>
        </p:blipFill>
        <p:spPr>
          <a:xfrm>
            <a:off x="6292645" y="4509689"/>
            <a:ext cx="5879691" cy="2323730"/>
          </a:xfrm>
          <a:prstGeom prst="rect">
            <a:avLst/>
          </a:prstGeom>
          <a:noFill/>
          <a:ln>
            <a:noFill/>
          </a:ln>
        </p:spPr>
      </p:pic>
      <p:sp>
        <p:nvSpPr>
          <p:cNvPr id="199" name="Google Shape;199;p25"/>
          <p:cNvSpPr txBox="1"/>
          <p:nvPr/>
        </p:nvSpPr>
        <p:spPr>
          <a:xfrm>
            <a:off x="24580" y="3937824"/>
            <a:ext cx="326431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Adult Mortality</a:t>
            </a:r>
            <a:endParaRPr/>
          </a:p>
        </p:txBody>
      </p:sp>
      <p:pic>
        <p:nvPicPr>
          <p:cNvPr id="200" name="Google Shape;200;p25" descr="A map of the world"/>
          <p:cNvPicPr preferRelativeResize="0"/>
          <p:nvPr/>
        </p:nvPicPr>
        <p:blipFill rotWithShape="1">
          <a:blip r:embed="rId5">
            <a:alphaModFix/>
          </a:blip>
          <a:srcRect l="23856" r="414" b="990"/>
          <a:stretch/>
        </p:blipFill>
        <p:spPr>
          <a:xfrm>
            <a:off x="19663" y="1657358"/>
            <a:ext cx="5343396" cy="2062797"/>
          </a:xfrm>
          <a:prstGeom prst="rect">
            <a:avLst/>
          </a:prstGeom>
          <a:noFill/>
          <a:ln>
            <a:noFill/>
          </a:ln>
        </p:spPr>
      </p:pic>
      <p:sp>
        <p:nvSpPr>
          <p:cNvPr id="201" name="Google Shape;201;p25"/>
          <p:cNvSpPr txBox="1"/>
          <p:nvPr/>
        </p:nvSpPr>
        <p:spPr>
          <a:xfrm>
            <a:off x="6410632" y="1288026"/>
            <a:ext cx="158299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HIV AIDS</a:t>
            </a:r>
            <a:endParaRPr/>
          </a:p>
        </p:txBody>
      </p:sp>
      <p:sp>
        <p:nvSpPr>
          <p:cNvPr id="202" name="Google Shape;202;p25"/>
          <p:cNvSpPr txBox="1"/>
          <p:nvPr/>
        </p:nvSpPr>
        <p:spPr>
          <a:xfrm>
            <a:off x="6223817" y="4065644"/>
            <a:ext cx="176980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Hepatitis B</a:t>
            </a:r>
            <a:endParaRPr/>
          </a:p>
        </p:txBody>
      </p:sp>
      <p:pic>
        <p:nvPicPr>
          <p:cNvPr id="203" name="Google Shape;203;p25" descr="A map of the world&#10;&#10;Description automatically generated"/>
          <p:cNvPicPr preferRelativeResize="0"/>
          <p:nvPr/>
        </p:nvPicPr>
        <p:blipFill rotWithShape="1">
          <a:blip r:embed="rId6">
            <a:alphaModFix/>
          </a:blip>
          <a:srcRect l="25403" b="770"/>
          <a:stretch/>
        </p:blipFill>
        <p:spPr>
          <a:xfrm>
            <a:off x="19663" y="4434976"/>
            <a:ext cx="5543980" cy="217756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6"/>
          <p:cNvSpPr txBox="1"/>
          <p:nvPr/>
        </p:nvSpPr>
        <p:spPr>
          <a:xfrm>
            <a:off x="0" y="0"/>
            <a:ext cx="12192000" cy="1077218"/>
          </a:xfrm>
          <a:prstGeom prst="rect">
            <a:avLst/>
          </a:prstGeom>
          <a:gradFill>
            <a:gsLst>
              <a:gs pos="0">
                <a:srgbClr val="70A5DA"/>
              </a:gs>
              <a:gs pos="50000">
                <a:srgbClr val="539BDB"/>
              </a:gs>
              <a:gs pos="100000">
                <a:srgbClr val="4288C8"/>
              </a:gs>
            </a:gsLst>
            <a:lin ang="5400000" scaled="0"/>
          </a:gradFill>
          <a:ln w="9525" cap="flat" cmpd="sng">
            <a:solidFill>
              <a:schemeClr val="accent5"/>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just" rtl="0">
              <a:spcBef>
                <a:spcPts val="0"/>
              </a:spcBef>
              <a:spcAft>
                <a:spcPts val="0"/>
              </a:spcAft>
              <a:buNone/>
            </a:pPr>
            <a:endParaRPr sz="3200">
              <a:solidFill>
                <a:schemeClr val="lt1"/>
              </a:solidFill>
              <a:latin typeface="Calibri"/>
              <a:ea typeface="Calibri"/>
              <a:cs typeface="Calibri"/>
              <a:sym typeface="Calibri"/>
            </a:endParaRPr>
          </a:p>
          <a:p>
            <a:pPr marL="0" marR="0" lvl="0" indent="0" algn="just" rtl="0">
              <a:spcBef>
                <a:spcPts val="0"/>
              </a:spcBef>
              <a:spcAft>
                <a:spcPts val="0"/>
              </a:spcAft>
              <a:buNone/>
            </a:pPr>
            <a:r>
              <a:rPr lang="en-US" sz="3200">
                <a:solidFill>
                  <a:schemeClr val="lt1"/>
                </a:solidFill>
                <a:latin typeface="Calibri"/>
                <a:ea typeface="Calibri"/>
                <a:cs typeface="Calibri"/>
                <a:sym typeface="Calibri"/>
              </a:rPr>
              <a:t>Chloropleth Map Distributions</a:t>
            </a:r>
            <a:endParaRPr/>
          </a:p>
        </p:txBody>
      </p:sp>
      <p:sp>
        <p:nvSpPr>
          <p:cNvPr id="209" name="Google Shape;209;p26"/>
          <p:cNvSpPr txBox="1"/>
          <p:nvPr/>
        </p:nvSpPr>
        <p:spPr>
          <a:xfrm>
            <a:off x="19663" y="1101211"/>
            <a:ext cx="326431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Infant Deaths</a:t>
            </a:r>
            <a:endParaRPr/>
          </a:p>
        </p:txBody>
      </p:sp>
      <p:pic>
        <p:nvPicPr>
          <p:cNvPr id="210" name="Google Shape;210;p26" descr="A map of the world&#10;&#10;Description automatically generated"/>
          <p:cNvPicPr preferRelativeResize="0"/>
          <p:nvPr/>
        </p:nvPicPr>
        <p:blipFill rotWithShape="1">
          <a:blip r:embed="rId3">
            <a:alphaModFix/>
          </a:blip>
          <a:srcRect l="24516" b="224"/>
          <a:stretch/>
        </p:blipFill>
        <p:spPr>
          <a:xfrm>
            <a:off x="19663" y="1673461"/>
            <a:ext cx="5491813" cy="2141455"/>
          </a:xfrm>
          <a:prstGeom prst="rect">
            <a:avLst/>
          </a:prstGeom>
          <a:noFill/>
          <a:ln>
            <a:noFill/>
          </a:ln>
        </p:spPr>
      </p:pic>
      <p:pic>
        <p:nvPicPr>
          <p:cNvPr id="211" name="Google Shape;211;p26" descr="A map of the world&#10;&#10;Description automatically generated"/>
          <p:cNvPicPr preferRelativeResize="0"/>
          <p:nvPr/>
        </p:nvPicPr>
        <p:blipFill rotWithShape="1">
          <a:blip r:embed="rId4">
            <a:alphaModFix/>
          </a:blip>
          <a:srcRect l="26049" b="1235"/>
          <a:stretch/>
        </p:blipFill>
        <p:spPr>
          <a:xfrm>
            <a:off x="19663" y="4686061"/>
            <a:ext cx="5430329" cy="2141455"/>
          </a:xfrm>
          <a:prstGeom prst="rect">
            <a:avLst/>
          </a:prstGeom>
          <a:noFill/>
          <a:ln>
            <a:noFill/>
          </a:ln>
        </p:spPr>
      </p:pic>
      <p:sp>
        <p:nvSpPr>
          <p:cNvPr id="212" name="Google Shape;212;p26"/>
          <p:cNvSpPr txBox="1"/>
          <p:nvPr/>
        </p:nvSpPr>
        <p:spPr>
          <a:xfrm>
            <a:off x="24580" y="4065644"/>
            <a:ext cx="326431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Schooling</a:t>
            </a:r>
            <a:endParaRPr/>
          </a:p>
        </p:txBody>
      </p:sp>
      <p:pic>
        <p:nvPicPr>
          <p:cNvPr id="213" name="Google Shape;213;p26" descr="A map of the world&#10;&#10;Description automatically generated"/>
          <p:cNvPicPr preferRelativeResize="0"/>
          <p:nvPr/>
        </p:nvPicPr>
        <p:blipFill rotWithShape="1">
          <a:blip r:embed="rId5">
            <a:alphaModFix/>
          </a:blip>
          <a:srcRect l="24677" b="1235"/>
          <a:stretch/>
        </p:blipFill>
        <p:spPr>
          <a:xfrm>
            <a:off x="6332592" y="1756009"/>
            <a:ext cx="5840360" cy="2261231"/>
          </a:xfrm>
          <a:prstGeom prst="rect">
            <a:avLst/>
          </a:prstGeom>
          <a:noFill/>
          <a:ln>
            <a:noFill/>
          </a:ln>
        </p:spPr>
      </p:pic>
      <p:sp>
        <p:nvSpPr>
          <p:cNvPr id="214" name="Google Shape;214;p26"/>
          <p:cNvSpPr txBox="1"/>
          <p:nvPr/>
        </p:nvSpPr>
        <p:spPr>
          <a:xfrm>
            <a:off x="6263148" y="1391887"/>
            <a:ext cx="228108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Thinness 5-9 years</a:t>
            </a:r>
            <a:endParaRPr/>
          </a:p>
        </p:txBody>
      </p:sp>
      <p:pic>
        <p:nvPicPr>
          <p:cNvPr id="215" name="Google Shape;215;p26" descr="A map of the world&#10;&#10;Description automatically generated"/>
          <p:cNvPicPr preferRelativeResize="0"/>
          <p:nvPr/>
        </p:nvPicPr>
        <p:blipFill rotWithShape="1">
          <a:blip r:embed="rId6">
            <a:alphaModFix/>
          </a:blip>
          <a:srcRect l="14757" b="1235"/>
          <a:stretch/>
        </p:blipFill>
        <p:spPr>
          <a:xfrm>
            <a:off x="6147527" y="4790071"/>
            <a:ext cx="6044473" cy="2067929"/>
          </a:xfrm>
          <a:prstGeom prst="rect">
            <a:avLst/>
          </a:prstGeom>
          <a:noFill/>
          <a:ln>
            <a:noFill/>
          </a:ln>
        </p:spPr>
      </p:pic>
      <p:sp>
        <p:nvSpPr>
          <p:cNvPr id="216" name="Google Shape;216;p26"/>
          <p:cNvSpPr txBox="1"/>
          <p:nvPr/>
        </p:nvSpPr>
        <p:spPr>
          <a:xfrm>
            <a:off x="6538452" y="4250310"/>
            <a:ext cx="236465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Income Composition</a:t>
            </a:r>
            <a:endParaRPr/>
          </a:p>
        </p:txBody>
      </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630</Words>
  <Application>Microsoft Office PowerPoint</Application>
  <PresentationFormat>Widescreen</PresentationFormat>
  <Paragraphs>126</Paragraphs>
  <Slides>30</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Meiryo</vt:lpstr>
      <vt:lpstr>Play</vt:lpstr>
      <vt:lpstr>Calibri</vt:lpstr>
      <vt:lpstr>Roboto</vt:lpstr>
      <vt:lpstr>Arial</vt:lpstr>
      <vt:lpstr>Open Sans Light</vt:lpstr>
      <vt:lpstr>Office Theme</vt:lpstr>
      <vt:lpstr>PowerPoint Presentation</vt:lpstr>
      <vt:lpstr>AGENDA </vt:lpstr>
      <vt:lpstr>Business Question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Shreyashi Mukhopadhyay</dc:creator>
  <cp:lastModifiedBy>Shreyashi Mukhopadhyay</cp:lastModifiedBy>
  <cp:revision>2</cp:revision>
  <dcterms:created xsi:type="dcterms:W3CDTF">2024-02-14T05:44:11Z</dcterms:created>
  <dcterms:modified xsi:type="dcterms:W3CDTF">2024-10-23T19:34:49Z</dcterms:modified>
</cp:coreProperties>
</file>